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notesMasterIdLst>
    <p:notesMasterId r:id="rId15"/>
  </p:notesMasterIdLst>
  <p:sldIdLst>
    <p:sldId id="257" r:id="rId2"/>
    <p:sldId id="258" r:id="rId3"/>
    <p:sldId id="259" r:id="rId4"/>
    <p:sldId id="260" r:id="rId5"/>
    <p:sldId id="261" r:id="rId6"/>
    <p:sldId id="262" r:id="rId7"/>
    <p:sldId id="270" r:id="rId8"/>
    <p:sldId id="263" r:id="rId9"/>
    <p:sldId id="266" r:id="rId10"/>
    <p:sldId id="265" r:id="rId11"/>
    <p:sldId id="272" r:id="rId12"/>
    <p:sldId id="271"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599F4-13D9-42E9-9614-211446AFF9FD}" type="datetimeFigureOut">
              <a:rPr lang="en-US" smtClean="0"/>
              <a:t>7/23/2020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A42D1-1359-452B-9E13-39DBD4338877}" type="slidenum">
              <a:rPr lang="en-US" smtClean="0"/>
              <a:t>‹#›</a:t>
            </a:fld>
            <a:endParaRPr lang="en-US"/>
          </a:p>
        </p:txBody>
      </p:sp>
    </p:spTree>
    <p:extLst>
      <p:ext uri="{BB962C8B-B14F-4D97-AF65-F5344CB8AC3E}">
        <p14:creationId xmlns:p14="http://schemas.microsoft.com/office/powerpoint/2010/main" val="1025611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ool.com/investing/2020/07/18/the-biggest-problem-with-investing-in-teladoc.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https://www.fool.com/investing/2020/07/18/the-biggest-problem-with-investing-in-teladoc.aspx</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Teladoc remains on the rise; on April 29, Teladoc reported year-over-year sales growth of 41%. There was also a 92% increase in visits, and memberships rose by 61%. High growth numbers like that could raise eyebrows and attract companies from other industries like the tech sector.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Tech giant </a:t>
            </a:r>
            <a:r>
              <a:rPr lang="en-US" sz="1200" b="1" i="0" kern="1200" dirty="0">
                <a:solidFill>
                  <a:schemeClr val="tx1"/>
                </a:solidFill>
                <a:effectLst/>
                <a:latin typeface="+mn-lt"/>
                <a:ea typeface="+mn-ea"/>
                <a:cs typeface="+mn-cs"/>
              </a:rPr>
              <a:t>Amazon</a:t>
            </a:r>
            <a:r>
              <a:rPr lang="en-US" sz="1200" b="0" i="0" kern="1200" dirty="0">
                <a:solidFill>
                  <a:schemeClr val="tx1"/>
                </a:solidFill>
                <a:effectLst/>
                <a:latin typeface="+mn-lt"/>
                <a:ea typeface="+mn-ea"/>
                <a:cs typeface="+mn-cs"/>
              </a:rPr>
              <a:t> and Google parent </a:t>
            </a:r>
            <a:r>
              <a:rPr lang="en-US" sz="1200" b="1" i="0" kern="1200" dirty="0">
                <a:solidFill>
                  <a:schemeClr val="tx1"/>
                </a:solidFill>
                <a:effectLst/>
                <a:latin typeface="+mn-lt"/>
                <a:ea typeface="+mn-ea"/>
                <a:cs typeface="+mn-cs"/>
              </a:rPr>
              <a:t>Alphabet</a:t>
            </a:r>
            <a:r>
              <a:rPr lang="en-US" sz="1200" b="0" i="0" kern="1200" dirty="0">
                <a:solidFill>
                  <a:schemeClr val="tx1"/>
                </a:solidFill>
                <a:effectLst/>
                <a:latin typeface="+mn-lt"/>
                <a:ea typeface="+mn-ea"/>
                <a:cs typeface="+mn-cs"/>
              </a:rPr>
              <a:t> have shown interest in the healthcare industry by partnering or investing in healthcare companies.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Why should investors care?</a:t>
            </a:r>
          </a:p>
          <a:p>
            <a:r>
              <a:rPr lang="en-US" sz="1200" b="0" i="0" kern="1200" dirty="0">
                <a:solidFill>
                  <a:schemeClr val="tx1"/>
                </a:solidFill>
                <a:effectLst/>
                <a:latin typeface="+mn-lt"/>
                <a:ea typeface="+mn-ea"/>
                <a:cs typeface="+mn-cs"/>
              </a:rPr>
              <a:t>If a company lacks a moat, it'll likely need to compete on price. That should be a big concern for Teladoc investors, given that the company's been in the red every year. With more competition, its sales growth could taper off quickly, and the company may need to invest more in generating revenue. That means that not only would its top line slow down, but its expenses would accelerate, leading to a net negative impact on the bottom line that could put Teladoc even deeper in the red.</a:t>
            </a:r>
          </a:p>
          <a:p>
            <a:r>
              <a:rPr lang="en-US" sz="1200" b="0" i="0" kern="1200" dirty="0">
                <a:solidFill>
                  <a:schemeClr val="tx1"/>
                </a:solidFill>
                <a:effectLst/>
                <a:latin typeface="+mn-lt"/>
                <a:ea typeface="+mn-ea"/>
                <a:cs typeface="+mn-cs"/>
              </a:rPr>
              <a:t>And without strong sales numbers, investors will be left looking at profits -- which could quickly make Teladoc an undesirable investment to hold.</a:t>
            </a:r>
          </a:p>
        </p:txBody>
      </p:sp>
      <p:sp>
        <p:nvSpPr>
          <p:cNvPr id="4" name="Slide Number Placeholder 3"/>
          <p:cNvSpPr>
            <a:spLocks noGrp="1"/>
          </p:cNvSpPr>
          <p:nvPr>
            <p:ph type="sldNum" sz="quarter" idx="5"/>
          </p:nvPr>
        </p:nvSpPr>
        <p:spPr/>
        <p:txBody>
          <a:bodyPr/>
          <a:lstStyle/>
          <a:p>
            <a:fld id="{D6D06D30-8483-48B5-B4CC-2D8CA0ECAA4C}" type="slidenum">
              <a:rPr lang="en-US" smtClean="0"/>
              <a:t>7</a:t>
            </a:fld>
            <a:endParaRPr lang="en-US"/>
          </a:p>
        </p:txBody>
      </p:sp>
    </p:spTree>
    <p:extLst>
      <p:ext uri="{BB962C8B-B14F-4D97-AF65-F5344CB8AC3E}">
        <p14:creationId xmlns:p14="http://schemas.microsoft.com/office/powerpoint/2010/main" val="393346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7/23/2020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7/23/2020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public.tableau.com/profile/ivy.tiongco#!/vizhome/TDOC_dashboard/Dashboard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130721" cy="3686015"/>
          </a:xfrm>
        </p:spPr>
        <p:txBody>
          <a:bodyPr>
            <a:noAutofit/>
          </a:bodyPr>
          <a:lstStyle/>
          <a:p>
            <a:r>
              <a:rPr lang="en-US" sz="4400" dirty="0"/>
              <a:t>Stocks and Machine Learning in a Time of </a:t>
            </a:r>
            <a:r>
              <a:rPr lang="en-US" sz="4400" dirty="0" err="1"/>
              <a:t>Covid</a:t>
            </a:r>
            <a:endParaRPr lang="en-US" sz="44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4" y="5207969"/>
            <a:ext cx="6269347" cy="1021498"/>
          </a:xfrm>
        </p:spPr>
        <p:txBody>
          <a:bodyPr>
            <a:normAutofit/>
          </a:bodyPr>
          <a:lstStyle/>
          <a:p>
            <a:r>
              <a:rPr lang="en-US" sz="1800" dirty="0">
                <a:solidFill>
                  <a:schemeClr val="tx1">
                    <a:lumMod val="85000"/>
                    <a:lumOff val="15000"/>
                  </a:schemeClr>
                </a:solidFill>
              </a:rPr>
              <a:t>Jessica Nugent, Ivy </a:t>
            </a:r>
            <a:r>
              <a:rPr lang="en-US" sz="1800" dirty="0" err="1">
                <a:solidFill>
                  <a:schemeClr val="tx1">
                    <a:lumMod val="85000"/>
                    <a:lumOff val="15000"/>
                  </a:schemeClr>
                </a:solidFill>
              </a:rPr>
              <a:t>TiongCo</a:t>
            </a:r>
            <a:r>
              <a:rPr lang="en-US" sz="1800" dirty="0">
                <a:solidFill>
                  <a:schemeClr val="tx1">
                    <a:lumMod val="85000"/>
                    <a:lumOff val="15000"/>
                  </a:schemeClr>
                </a:solidFill>
              </a:rPr>
              <a:t>, Nick Theriot, Alexander Burch, </a:t>
            </a:r>
            <a:r>
              <a:rPr lang="en-US" sz="1800" dirty="0" err="1">
                <a:solidFill>
                  <a:schemeClr val="tx1">
                    <a:lumMod val="85000"/>
                    <a:lumOff val="15000"/>
                  </a:schemeClr>
                </a:solidFill>
              </a:rPr>
              <a:t>EmilY</a:t>
            </a:r>
            <a:r>
              <a:rPr lang="en-US" sz="1800" dirty="0">
                <a:solidFill>
                  <a:schemeClr val="tx1">
                    <a:lumMod val="85000"/>
                    <a:lumOff val="15000"/>
                  </a:schemeClr>
                </a:solidFill>
              </a:rPr>
              <a:t> </a:t>
            </a:r>
            <a:r>
              <a:rPr lang="en-US" sz="1800" dirty="0" err="1">
                <a:solidFill>
                  <a:schemeClr val="tx1">
                    <a:lumMod val="85000"/>
                    <a:lumOff val="15000"/>
                  </a:schemeClr>
                </a:solidFill>
              </a:rPr>
              <a:t>akemann</a:t>
            </a:r>
            <a:endParaRPr lang="en-US" sz="18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680FC20B-E05C-4BE8-9006-803249FD4F3D}"/>
              </a:ext>
            </a:extLst>
          </p:cNvPr>
          <p:cNvSpPr txBox="1">
            <a:spLocks/>
          </p:cNvSpPr>
          <p:nvPr/>
        </p:nvSpPr>
        <p:spPr>
          <a:xfrm>
            <a:off x="5289754" y="4579437"/>
            <a:ext cx="6787946" cy="102149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600" dirty="0">
                <a:solidFill>
                  <a:schemeClr val="tx1">
                    <a:lumMod val="85000"/>
                    <a:lumOff val="15000"/>
                  </a:schemeClr>
                </a:solidFill>
              </a:rPr>
              <a:t>UCSD Data Science &amp; Visualization</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9EBA-F819-40D3-9375-EF748819C831}"/>
              </a:ext>
            </a:extLst>
          </p:cNvPr>
          <p:cNvSpPr>
            <a:spLocks noGrp="1"/>
          </p:cNvSpPr>
          <p:nvPr>
            <p:ph type="title"/>
          </p:nvPr>
        </p:nvSpPr>
        <p:spPr>
          <a:xfrm>
            <a:off x="643466" y="1183615"/>
            <a:ext cx="3517567" cy="2093975"/>
          </a:xfrm>
        </p:spPr>
        <p:txBody>
          <a:bodyPr anchor="b">
            <a:normAutofit/>
          </a:bodyPr>
          <a:lstStyle/>
          <a:p>
            <a:r>
              <a:rPr lang="en-US" dirty="0"/>
              <a:t>Tesla</a:t>
            </a:r>
          </a:p>
        </p:txBody>
      </p:sp>
      <p:pic>
        <p:nvPicPr>
          <p:cNvPr id="3" name="Picture 2">
            <a:extLst>
              <a:ext uri="{FF2B5EF4-FFF2-40B4-BE49-F238E27FC236}">
                <a16:creationId xmlns:a16="http://schemas.microsoft.com/office/drawing/2014/main" id="{4F89B095-A039-465D-9FB8-2FE3FB026F70}"/>
              </a:ext>
            </a:extLst>
          </p:cNvPr>
          <p:cNvPicPr>
            <a:picLocks noChangeAspect="1"/>
          </p:cNvPicPr>
          <p:nvPr/>
        </p:nvPicPr>
        <p:blipFill>
          <a:blip r:embed="rId2"/>
          <a:stretch>
            <a:fillRect/>
          </a:stretch>
        </p:blipFill>
        <p:spPr>
          <a:xfrm>
            <a:off x="643466" y="561546"/>
            <a:ext cx="3261022" cy="1824505"/>
          </a:xfrm>
          <a:prstGeom prst="rect">
            <a:avLst/>
          </a:prstGeom>
        </p:spPr>
      </p:pic>
      <p:pic>
        <p:nvPicPr>
          <p:cNvPr id="4098" name="Picture 2">
            <a:extLst>
              <a:ext uri="{FF2B5EF4-FFF2-40B4-BE49-F238E27FC236}">
                <a16:creationId xmlns:a16="http://schemas.microsoft.com/office/drawing/2014/main" id="{8AE2F1A9-B126-42EC-BBC2-AC3B04DC75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01" t="7269" r="9474" b="5879"/>
          <a:stretch/>
        </p:blipFill>
        <p:spPr bwMode="auto">
          <a:xfrm>
            <a:off x="5041322" y="82177"/>
            <a:ext cx="6458088" cy="346552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36632949-5F81-44D4-9071-EC61A9CA3A1B}"/>
              </a:ext>
            </a:extLst>
          </p:cNvPr>
          <p:cNvSpPr txBox="1">
            <a:spLocks/>
          </p:cNvSpPr>
          <p:nvPr/>
        </p:nvSpPr>
        <p:spPr>
          <a:xfrm>
            <a:off x="480251" y="3729228"/>
            <a:ext cx="3881438" cy="2722674"/>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rPr>
              <a:t>LSTM model predicts slight increases but fails to capture how drastic the increases really are</a:t>
            </a:r>
          </a:p>
          <a:p>
            <a:pPr marL="285750" indent="-285750">
              <a:buFont typeface="Arial" panose="020B0604020202020204" pitchFamily="34" charset="0"/>
              <a:buChar char="•"/>
            </a:pPr>
            <a:r>
              <a:rPr lang="en-US" dirty="0">
                <a:solidFill>
                  <a:schemeClr val="bg1"/>
                </a:solidFill>
              </a:rPr>
              <a:t>Pandemic expected to lull auto industry but ended up spiking the EV industry</a:t>
            </a:r>
          </a:p>
          <a:p>
            <a:pPr marL="285750" indent="-285750">
              <a:buFont typeface="Arial" panose="020B0604020202020204" pitchFamily="34" charset="0"/>
              <a:buChar char="•"/>
            </a:pPr>
            <a:r>
              <a:rPr lang="en-US" dirty="0">
                <a:solidFill>
                  <a:schemeClr val="bg1"/>
                </a:solidFill>
              </a:rPr>
              <a:t>Robinhood – no-fee trading app</a:t>
            </a:r>
          </a:p>
          <a:p>
            <a:pPr marL="285750" indent="-285750">
              <a:buFont typeface="Arial" panose="020B0604020202020204" pitchFamily="34" charset="0"/>
              <a:buChar char="•"/>
            </a:pPr>
            <a:r>
              <a:rPr lang="en-US" dirty="0">
                <a:solidFill>
                  <a:schemeClr val="bg1"/>
                </a:solidFill>
              </a:rPr>
              <a:t>TSLA shares have risen ~286% this year</a:t>
            </a:r>
          </a:p>
        </p:txBody>
      </p:sp>
      <p:sp>
        <p:nvSpPr>
          <p:cNvPr id="8" name="TextBox 7">
            <a:extLst>
              <a:ext uri="{FF2B5EF4-FFF2-40B4-BE49-F238E27FC236}">
                <a16:creationId xmlns:a16="http://schemas.microsoft.com/office/drawing/2014/main" id="{79809F52-AF00-4DEA-86EF-79458E7A2D01}"/>
              </a:ext>
            </a:extLst>
          </p:cNvPr>
          <p:cNvSpPr txBox="1"/>
          <p:nvPr/>
        </p:nvSpPr>
        <p:spPr>
          <a:xfrm>
            <a:off x="5465064" y="594360"/>
            <a:ext cx="228600" cy="67226"/>
          </a:xfrm>
          <a:prstGeom prst="rect">
            <a:avLst/>
          </a:prstGeom>
          <a:solidFill>
            <a:srgbClr val="FFC000"/>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4FE5FBAA-502D-4C25-9EDF-2CAE11A2D8EE}"/>
              </a:ext>
            </a:extLst>
          </p:cNvPr>
          <p:cNvSpPr txBox="1"/>
          <p:nvPr/>
        </p:nvSpPr>
        <p:spPr>
          <a:xfrm>
            <a:off x="5465064" y="780290"/>
            <a:ext cx="228600" cy="67226"/>
          </a:xfrm>
          <a:prstGeom prst="rect">
            <a:avLst/>
          </a:prstGeom>
          <a:solidFill>
            <a:srgbClr val="92D050"/>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3ECAE972-75D3-4704-A604-F24FB4F5AD05}"/>
              </a:ext>
            </a:extLst>
          </p:cNvPr>
          <p:cNvSpPr txBox="1"/>
          <p:nvPr/>
        </p:nvSpPr>
        <p:spPr>
          <a:xfrm>
            <a:off x="5741581" y="497954"/>
            <a:ext cx="1124375" cy="215444"/>
          </a:xfrm>
          <a:prstGeom prst="rect">
            <a:avLst/>
          </a:prstGeom>
          <a:noFill/>
        </p:spPr>
        <p:txBody>
          <a:bodyPr wrap="square" rtlCol="0">
            <a:spAutoFit/>
          </a:bodyPr>
          <a:lstStyle/>
          <a:p>
            <a:r>
              <a:rPr lang="en-US" sz="800" dirty="0"/>
              <a:t>Actual</a:t>
            </a:r>
          </a:p>
        </p:txBody>
      </p:sp>
      <p:sp>
        <p:nvSpPr>
          <p:cNvPr id="12" name="TextBox 11">
            <a:extLst>
              <a:ext uri="{FF2B5EF4-FFF2-40B4-BE49-F238E27FC236}">
                <a16:creationId xmlns:a16="http://schemas.microsoft.com/office/drawing/2014/main" id="{98AA50EC-E641-4C8E-93F5-69612A986B3E}"/>
              </a:ext>
            </a:extLst>
          </p:cNvPr>
          <p:cNvSpPr txBox="1"/>
          <p:nvPr/>
        </p:nvSpPr>
        <p:spPr>
          <a:xfrm>
            <a:off x="5741581" y="706181"/>
            <a:ext cx="1124375" cy="215444"/>
          </a:xfrm>
          <a:prstGeom prst="rect">
            <a:avLst/>
          </a:prstGeom>
          <a:noFill/>
        </p:spPr>
        <p:txBody>
          <a:bodyPr wrap="square" rtlCol="0">
            <a:spAutoFit/>
          </a:bodyPr>
          <a:lstStyle/>
          <a:p>
            <a:r>
              <a:rPr lang="en-US" sz="800" dirty="0"/>
              <a:t>Predicted</a:t>
            </a:r>
          </a:p>
        </p:txBody>
      </p:sp>
      <p:sp>
        <p:nvSpPr>
          <p:cNvPr id="13" name="TextBox 12">
            <a:extLst>
              <a:ext uri="{FF2B5EF4-FFF2-40B4-BE49-F238E27FC236}">
                <a16:creationId xmlns:a16="http://schemas.microsoft.com/office/drawing/2014/main" id="{AEBC2F7F-9438-4F92-B789-54F3B775F644}"/>
              </a:ext>
            </a:extLst>
          </p:cNvPr>
          <p:cNvSpPr txBox="1"/>
          <p:nvPr/>
        </p:nvSpPr>
        <p:spPr>
          <a:xfrm rot="16200000">
            <a:off x="4544232" y="1790002"/>
            <a:ext cx="681144" cy="200055"/>
          </a:xfrm>
          <a:prstGeom prst="rect">
            <a:avLst/>
          </a:prstGeom>
          <a:noFill/>
        </p:spPr>
        <p:txBody>
          <a:bodyPr wrap="square" rtlCol="0">
            <a:spAutoFit/>
          </a:bodyPr>
          <a:lstStyle/>
          <a:p>
            <a:r>
              <a:rPr lang="en-US" sz="700" dirty="0"/>
              <a:t>Stock Price</a:t>
            </a:r>
          </a:p>
        </p:txBody>
      </p:sp>
      <p:pic>
        <p:nvPicPr>
          <p:cNvPr id="14" name="Picture 13">
            <a:extLst>
              <a:ext uri="{FF2B5EF4-FFF2-40B4-BE49-F238E27FC236}">
                <a16:creationId xmlns:a16="http://schemas.microsoft.com/office/drawing/2014/main" id="{DB2294A5-EDFE-4A3B-B542-BC32F3F0E2FD}"/>
              </a:ext>
            </a:extLst>
          </p:cNvPr>
          <p:cNvPicPr>
            <a:picLocks noChangeAspect="1"/>
          </p:cNvPicPr>
          <p:nvPr/>
        </p:nvPicPr>
        <p:blipFill rotWithShape="1">
          <a:blip r:embed="rId4">
            <a:extLst>
              <a:ext uri="{28A0092B-C50C-407E-A947-70E740481C1C}">
                <a14:useLocalDpi xmlns:a14="http://schemas.microsoft.com/office/drawing/2010/main" val="0"/>
              </a:ext>
            </a:extLst>
          </a:blip>
          <a:srcRect t="54232" b="1273"/>
          <a:stretch/>
        </p:blipFill>
        <p:spPr>
          <a:xfrm>
            <a:off x="5041321" y="3547704"/>
            <a:ext cx="6529602" cy="3228119"/>
          </a:xfrm>
          <a:prstGeom prst="rect">
            <a:avLst/>
          </a:prstGeom>
        </p:spPr>
      </p:pic>
    </p:spTree>
    <p:extLst>
      <p:ext uri="{BB962C8B-B14F-4D97-AF65-F5344CB8AC3E}">
        <p14:creationId xmlns:p14="http://schemas.microsoft.com/office/powerpoint/2010/main" val="148855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AA950E6-D20E-493E-B436-9C08C97C3B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44" t="7350" r="7882" b="5449"/>
          <a:stretch/>
        </p:blipFill>
        <p:spPr bwMode="auto">
          <a:xfrm>
            <a:off x="737498" y="390786"/>
            <a:ext cx="5209425" cy="268560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9635E1C-4757-4050-9466-B2F6E80B2B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99" t="5385" r="7676" b="5253"/>
          <a:stretch/>
        </p:blipFill>
        <p:spPr bwMode="auto">
          <a:xfrm>
            <a:off x="801442" y="3105262"/>
            <a:ext cx="5105407" cy="273764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8D8ED9F-C235-4A39-8ACA-979344E971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84" t="7397" r="6864" b="5266"/>
          <a:stretch/>
        </p:blipFill>
        <p:spPr bwMode="auto">
          <a:xfrm>
            <a:off x="6560287" y="3148831"/>
            <a:ext cx="5189679" cy="269407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69DED950-7F2C-4285-9DF9-E20B7C4ABA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11" t="6499" r="6717" b="6105"/>
          <a:stretch/>
        </p:blipFill>
        <p:spPr bwMode="auto">
          <a:xfrm>
            <a:off x="6514757" y="351167"/>
            <a:ext cx="5280737" cy="265627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39256A8-11E7-4080-BB4F-0FE00E1CE836}"/>
              </a:ext>
            </a:extLst>
          </p:cNvPr>
          <p:cNvSpPr>
            <a:spLocks noGrp="1"/>
          </p:cNvSpPr>
          <p:nvPr>
            <p:ph type="ctrTitle" idx="4294967295"/>
          </p:nvPr>
        </p:nvSpPr>
        <p:spPr>
          <a:xfrm>
            <a:off x="293104" y="5126885"/>
            <a:ext cx="11898895" cy="1279525"/>
          </a:xfrm>
        </p:spPr>
        <p:txBody>
          <a:bodyPr>
            <a:noAutofit/>
          </a:bodyPr>
          <a:lstStyle/>
          <a:p>
            <a:r>
              <a:rPr lang="en-US" sz="2800" dirty="0"/>
              <a:t>The model more closely followed other investments despite volatility</a:t>
            </a:r>
          </a:p>
        </p:txBody>
      </p:sp>
      <p:sp>
        <p:nvSpPr>
          <p:cNvPr id="9" name="TextBox 8">
            <a:extLst>
              <a:ext uri="{FF2B5EF4-FFF2-40B4-BE49-F238E27FC236}">
                <a16:creationId xmlns:a16="http://schemas.microsoft.com/office/drawing/2014/main" id="{3CFF095B-9913-4333-BB56-97088A05C83F}"/>
              </a:ext>
            </a:extLst>
          </p:cNvPr>
          <p:cNvSpPr txBox="1"/>
          <p:nvPr/>
        </p:nvSpPr>
        <p:spPr>
          <a:xfrm rot="16200000">
            <a:off x="339171" y="1515839"/>
            <a:ext cx="681144" cy="200055"/>
          </a:xfrm>
          <a:prstGeom prst="rect">
            <a:avLst/>
          </a:prstGeom>
          <a:noFill/>
        </p:spPr>
        <p:txBody>
          <a:bodyPr wrap="square" rtlCol="0">
            <a:spAutoFit/>
          </a:bodyPr>
          <a:lstStyle/>
          <a:p>
            <a:r>
              <a:rPr lang="en-US" sz="700" dirty="0">
                <a:solidFill>
                  <a:schemeClr val="bg1">
                    <a:lumMod val="50000"/>
                  </a:schemeClr>
                </a:solidFill>
              </a:rPr>
              <a:t>Stock Price</a:t>
            </a:r>
          </a:p>
        </p:txBody>
      </p:sp>
      <p:sp>
        <p:nvSpPr>
          <p:cNvPr id="15" name="TextBox 14">
            <a:extLst>
              <a:ext uri="{FF2B5EF4-FFF2-40B4-BE49-F238E27FC236}">
                <a16:creationId xmlns:a16="http://schemas.microsoft.com/office/drawing/2014/main" id="{F4CF2453-8948-4F14-857D-F5639C673DD7}"/>
              </a:ext>
            </a:extLst>
          </p:cNvPr>
          <p:cNvSpPr txBox="1"/>
          <p:nvPr/>
        </p:nvSpPr>
        <p:spPr>
          <a:xfrm rot="16200000">
            <a:off x="354472" y="4221038"/>
            <a:ext cx="681144" cy="200055"/>
          </a:xfrm>
          <a:prstGeom prst="rect">
            <a:avLst/>
          </a:prstGeom>
          <a:noFill/>
        </p:spPr>
        <p:txBody>
          <a:bodyPr wrap="square" rtlCol="0">
            <a:spAutoFit/>
          </a:bodyPr>
          <a:lstStyle/>
          <a:p>
            <a:r>
              <a:rPr lang="en-US" sz="700" dirty="0">
                <a:solidFill>
                  <a:schemeClr val="bg1">
                    <a:lumMod val="50000"/>
                  </a:schemeClr>
                </a:solidFill>
              </a:rPr>
              <a:t>Stock Price</a:t>
            </a:r>
          </a:p>
        </p:txBody>
      </p:sp>
      <p:sp>
        <p:nvSpPr>
          <p:cNvPr id="16" name="TextBox 15">
            <a:extLst>
              <a:ext uri="{FF2B5EF4-FFF2-40B4-BE49-F238E27FC236}">
                <a16:creationId xmlns:a16="http://schemas.microsoft.com/office/drawing/2014/main" id="{5D153C51-66E1-46E3-8750-D33E9C26524A}"/>
              </a:ext>
            </a:extLst>
          </p:cNvPr>
          <p:cNvSpPr txBox="1"/>
          <p:nvPr/>
        </p:nvSpPr>
        <p:spPr>
          <a:xfrm rot="16200000">
            <a:off x="6174185" y="1429476"/>
            <a:ext cx="681144" cy="200055"/>
          </a:xfrm>
          <a:prstGeom prst="rect">
            <a:avLst/>
          </a:prstGeom>
          <a:noFill/>
        </p:spPr>
        <p:txBody>
          <a:bodyPr wrap="square" rtlCol="0">
            <a:spAutoFit/>
          </a:bodyPr>
          <a:lstStyle/>
          <a:p>
            <a:r>
              <a:rPr lang="en-US" sz="700" dirty="0">
                <a:solidFill>
                  <a:schemeClr val="bg1">
                    <a:lumMod val="50000"/>
                  </a:schemeClr>
                </a:solidFill>
              </a:rPr>
              <a:t>Stock Price</a:t>
            </a:r>
          </a:p>
        </p:txBody>
      </p:sp>
      <p:sp>
        <p:nvSpPr>
          <p:cNvPr id="17" name="TextBox 16">
            <a:extLst>
              <a:ext uri="{FF2B5EF4-FFF2-40B4-BE49-F238E27FC236}">
                <a16:creationId xmlns:a16="http://schemas.microsoft.com/office/drawing/2014/main" id="{45BFFA6E-0B0D-4CDD-9F04-9AD98A10EBD7}"/>
              </a:ext>
            </a:extLst>
          </p:cNvPr>
          <p:cNvSpPr txBox="1"/>
          <p:nvPr/>
        </p:nvSpPr>
        <p:spPr>
          <a:xfrm rot="16200000">
            <a:off x="6219715" y="4195245"/>
            <a:ext cx="681144" cy="200055"/>
          </a:xfrm>
          <a:prstGeom prst="rect">
            <a:avLst/>
          </a:prstGeom>
          <a:noFill/>
        </p:spPr>
        <p:txBody>
          <a:bodyPr wrap="square" rtlCol="0">
            <a:spAutoFit/>
          </a:bodyPr>
          <a:lstStyle/>
          <a:p>
            <a:r>
              <a:rPr lang="en-US" sz="700" dirty="0">
                <a:solidFill>
                  <a:schemeClr val="bg1">
                    <a:lumMod val="50000"/>
                  </a:schemeClr>
                </a:solidFill>
              </a:rPr>
              <a:t>Stock Price</a:t>
            </a:r>
          </a:p>
        </p:txBody>
      </p:sp>
      <p:sp>
        <p:nvSpPr>
          <p:cNvPr id="18" name="TextBox 17">
            <a:extLst>
              <a:ext uri="{FF2B5EF4-FFF2-40B4-BE49-F238E27FC236}">
                <a16:creationId xmlns:a16="http://schemas.microsoft.com/office/drawing/2014/main" id="{0E75C0E1-8800-4669-996F-E35E0C35CF6B}"/>
              </a:ext>
            </a:extLst>
          </p:cNvPr>
          <p:cNvSpPr txBox="1"/>
          <p:nvPr/>
        </p:nvSpPr>
        <p:spPr>
          <a:xfrm>
            <a:off x="1262763" y="702090"/>
            <a:ext cx="228600" cy="67226"/>
          </a:xfrm>
          <a:prstGeom prst="rect">
            <a:avLst/>
          </a:prstGeom>
          <a:solidFill>
            <a:srgbClr val="FFC000"/>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8E16F3F5-A80F-4AB0-9026-F5C437C1A6C9}"/>
              </a:ext>
            </a:extLst>
          </p:cNvPr>
          <p:cNvSpPr txBox="1"/>
          <p:nvPr/>
        </p:nvSpPr>
        <p:spPr>
          <a:xfrm>
            <a:off x="1263945" y="849702"/>
            <a:ext cx="228600" cy="67226"/>
          </a:xfrm>
          <a:prstGeom prst="rect">
            <a:avLst/>
          </a:prstGeom>
          <a:solidFill>
            <a:srgbClr val="92D050"/>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7068A2AF-C087-41C5-867F-22665EDF16FB}"/>
              </a:ext>
            </a:extLst>
          </p:cNvPr>
          <p:cNvSpPr txBox="1"/>
          <p:nvPr/>
        </p:nvSpPr>
        <p:spPr>
          <a:xfrm>
            <a:off x="1486665" y="593416"/>
            <a:ext cx="825299" cy="246221"/>
          </a:xfrm>
          <a:prstGeom prst="rect">
            <a:avLst/>
          </a:prstGeom>
          <a:noFill/>
        </p:spPr>
        <p:txBody>
          <a:bodyPr wrap="square" rtlCol="0">
            <a:spAutoFit/>
          </a:bodyPr>
          <a:lstStyle/>
          <a:p>
            <a:r>
              <a:rPr lang="en-US" sz="1000" dirty="0">
                <a:solidFill>
                  <a:schemeClr val="bg1">
                    <a:lumMod val="50000"/>
                  </a:schemeClr>
                </a:solidFill>
              </a:rPr>
              <a:t>Actual</a:t>
            </a:r>
          </a:p>
        </p:txBody>
      </p:sp>
      <p:sp>
        <p:nvSpPr>
          <p:cNvPr id="21" name="TextBox 20">
            <a:extLst>
              <a:ext uri="{FF2B5EF4-FFF2-40B4-BE49-F238E27FC236}">
                <a16:creationId xmlns:a16="http://schemas.microsoft.com/office/drawing/2014/main" id="{F3878529-564F-4BF2-AD7E-704DE3732B34}"/>
              </a:ext>
            </a:extLst>
          </p:cNvPr>
          <p:cNvSpPr txBox="1"/>
          <p:nvPr/>
        </p:nvSpPr>
        <p:spPr>
          <a:xfrm>
            <a:off x="1475683" y="764991"/>
            <a:ext cx="825299" cy="246221"/>
          </a:xfrm>
          <a:prstGeom prst="rect">
            <a:avLst/>
          </a:prstGeom>
          <a:noFill/>
        </p:spPr>
        <p:txBody>
          <a:bodyPr wrap="square" rtlCol="0">
            <a:spAutoFit/>
          </a:bodyPr>
          <a:lstStyle/>
          <a:p>
            <a:r>
              <a:rPr lang="en-US" sz="1000" dirty="0">
                <a:solidFill>
                  <a:schemeClr val="bg1">
                    <a:lumMod val="50000"/>
                  </a:schemeClr>
                </a:solidFill>
              </a:rPr>
              <a:t>Predicted</a:t>
            </a:r>
          </a:p>
        </p:txBody>
      </p:sp>
      <p:sp>
        <p:nvSpPr>
          <p:cNvPr id="22" name="TextBox 21">
            <a:extLst>
              <a:ext uri="{FF2B5EF4-FFF2-40B4-BE49-F238E27FC236}">
                <a16:creationId xmlns:a16="http://schemas.microsoft.com/office/drawing/2014/main" id="{A5E46CA7-C1C3-4C0A-8171-E0E76ED05124}"/>
              </a:ext>
            </a:extLst>
          </p:cNvPr>
          <p:cNvSpPr txBox="1"/>
          <p:nvPr/>
        </p:nvSpPr>
        <p:spPr>
          <a:xfrm>
            <a:off x="1210310" y="3521191"/>
            <a:ext cx="228600" cy="67226"/>
          </a:xfrm>
          <a:prstGeom prst="rect">
            <a:avLst/>
          </a:prstGeom>
          <a:solidFill>
            <a:srgbClr val="FFC000"/>
          </a:solidFill>
        </p:spPr>
        <p:txBody>
          <a:bodyPr wrap="square" rtlCol="0">
            <a:spAutoFit/>
          </a:bodyPr>
          <a:lstStyle/>
          <a:p>
            <a:endParaRPr lang="en-US" dirty="0"/>
          </a:p>
        </p:txBody>
      </p:sp>
      <p:sp>
        <p:nvSpPr>
          <p:cNvPr id="23" name="TextBox 22">
            <a:extLst>
              <a:ext uri="{FF2B5EF4-FFF2-40B4-BE49-F238E27FC236}">
                <a16:creationId xmlns:a16="http://schemas.microsoft.com/office/drawing/2014/main" id="{247E264E-1B49-4517-BC13-843405377F1B}"/>
              </a:ext>
            </a:extLst>
          </p:cNvPr>
          <p:cNvSpPr txBox="1"/>
          <p:nvPr/>
        </p:nvSpPr>
        <p:spPr>
          <a:xfrm>
            <a:off x="1210310" y="3688397"/>
            <a:ext cx="228600" cy="67226"/>
          </a:xfrm>
          <a:prstGeom prst="rect">
            <a:avLst/>
          </a:prstGeom>
          <a:solidFill>
            <a:srgbClr val="92D050"/>
          </a:solidFill>
        </p:spPr>
        <p:txBody>
          <a:bodyPr wrap="square" rtlCol="0">
            <a:spAutoFit/>
          </a:bodyPr>
          <a:lstStyle/>
          <a:p>
            <a:endParaRPr lang="en-US" dirty="0"/>
          </a:p>
        </p:txBody>
      </p:sp>
      <p:sp>
        <p:nvSpPr>
          <p:cNvPr id="24" name="TextBox 23">
            <a:extLst>
              <a:ext uri="{FF2B5EF4-FFF2-40B4-BE49-F238E27FC236}">
                <a16:creationId xmlns:a16="http://schemas.microsoft.com/office/drawing/2014/main" id="{B04B1A14-72D2-4C56-BDE0-E57F383B5E4E}"/>
              </a:ext>
            </a:extLst>
          </p:cNvPr>
          <p:cNvSpPr txBox="1"/>
          <p:nvPr/>
        </p:nvSpPr>
        <p:spPr>
          <a:xfrm>
            <a:off x="1406482" y="3406030"/>
            <a:ext cx="825299" cy="246221"/>
          </a:xfrm>
          <a:prstGeom prst="rect">
            <a:avLst/>
          </a:prstGeom>
          <a:noFill/>
        </p:spPr>
        <p:txBody>
          <a:bodyPr wrap="square" rtlCol="0">
            <a:spAutoFit/>
          </a:bodyPr>
          <a:lstStyle/>
          <a:p>
            <a:r>
              <a:rPr lang="en-US" sz="1000" dirty="0">
                <a:solidFill>
                  <a:schemeClr val="bg1">
                    <a:lumMod val="50000"/>
                  </a:schemeClr>
                </a:solidFill>
              </a:rPr>
              <a:t>Actual</a:t>
            </a:r>
          </a:p>
        </p:txBody>
      </p:sp>
      <p:sp>
        <p:nvSpPr>
          <p:cNvPr id="25" name="TextBox 24">
            <a:extLst>
              <a:ext uri="{FF2B5EF4-FFF2-40B4-BE49-F238E27FC236}">
                <a16:creationId xmlns:a16="http://schemas.microsoft.com/office/drawing/2014/main" id="{4F61F5E5-D46E-4A8B-AC3C-79299CA94303}"/>
              </a:ext>
            </a:extLst>
          </p:cNvPr>
          <p:cNvSpPr txBox="1"/>
          <p:nvPr/>
        </p:nvSpPr>
        <p:spPr>
          <a:xfrm>
            <a:off x="1404680" y="3589421"/>
            <a:ext cx="825299" cy="246221"/>
          </a:xfrm>
          <a:prstGeom prst="rect">
            <a:avLst/>
          </a:prstGeom>
          <a:noFill/>
        </p:spPr>
        <p:txBody>
          <a:bodyPr wrap="square" rtlCol="0">
            <a:spAutoFit/>
          </a:bodyPr>
          <a:lstStyle/>
          <a:p>
            <a:r>
              <a:rPr lang="en-US" sz="1000" dirty="0">
                <a:solidFill>
                  <a:schemeClr val="bg1">
                    <a:lumMod val="50000"/>
                  </a:schemeClr>
                </a:solidFill>
              </a:rPr>
              <a:t>Predicted</a:t>
            </a:r>
          </a:p>
        </p:txBody>
      </p:sp>
      <p:sp>
        <p:nvSpPr>
          <p:cNvPr id="26" name="TextBox 25">
            <a:extLst>
              <a:ext uri="{FF2B5EF4-FFF2-40B4-BE49-F238E27FC236}">
                <a16:creationId xmlns:a16="http://schemas.microsoft.com/office/drawing/2014/main" id="{8C0E9355-D360-41A6-9457-1312085D229A}"/>
              </a:ext>
            </a:extLst>
          </p:cNvPr>
          <p:cNvSpPr txBox="1"/>
          <p:nvPr/>
        </p:nvSpPr>
        <p:spPr>
          <a:xfrm>
            <a:off x="10785518" y="3544243"/>
            <a:ext cx="733292" cy="246221"/>
          </a:xfrm>
          <a:prstGeom prst="rect">
            <a:avLst/>
          </a:prstGeom>
          <a:noFill/>
        </p:spPr>
        <p:txBody>
          <a:bodyPr wrap="square" rtlCol="0">
            <a:spAutoFit/>
          </a:bodyPr>
          <a:lstStyle/>
          <a:p>
            <a:r>
              <a:rPr lang="en-US" sz="1000" dirty="0">
                <a:solidFill>
                  <a:schemeClr val="bg1">
                    <a:lumMod val="50000"/>
                  </a:schemeClr>
                </a:solidFill>
              </a:rPr>
              <a:t>Predicted</a:t>
            </a:r>
          </a:p>
        </p:txBody>
      </p:sp>
      <p:sp>
        <p:nvSpPr>
          <p:cNvPr id="27" name="TextBox 26">
            <a:extLst>
              <a:ext uri="{FF2B5EF4-FFF2-40B4-BE49-F238E27FC236}">
                <a16:creationId xmlns:a16="http://schemas.microsoft.com/office/drawing/2014/main" id="{515884CB-785E-4891-B3FC-352375A24D73}"/>
              </a:ext>
            </a:extLst>
          </p:cNvPr>
          <p:cNvSpPr txBox="1"/>
          <p:nvPr/>
        </p:nvSpPr>
        <p:spPr>
          <a:xfrm>
            <a:off x="10556918" y="3484431"/>
            <a:ext cx="228600" cy="67226"/>
          </a:xfrm>
          <a:prstGeom prst="rect">
            <a:avLst/>
          </a:prstGeom>
          <a:solidFill>
            <a:srgbClr val="FFC000"/>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EEEF649A-2959-49A4-A50D-C407FCEF29FC}"/>
              </a:ext>
            </a:extLst>
          </p:cNvPr>
          <p:cNvSpPr txBox="1"/>
          <p:nvPr/>
        </p:nvSpPr>
        <p:spPr>
          <a:xfrm>
            <a:off x="10556918" y="3662519"/>
            <a:ext cx="228600" cy="67226"/>
          </a:xfrm>
          <a:prstGeom prst="rect">
            <a:avLst/>
          </a:prstGeom>
          <a:solidFill>
            <a:srgbClr val="92D050"/>
          </a:solidFill>
        </p:spPr>
        <p:txBody>
          <a:bodyPr wrap="square" rtlCol="0">
            <a:spAutoFit/>
          </a:bodyPr>
          <a:lstStyle/>
          <a:p>
            <a:endParaRPr lang="en-US" dirty="0"/>
          </a:p>
        </p:txBody>
      </p:sp>
      <p:sp>
        <p:nvSpPr>
          <p:cNvPr id="29" name="TextBox 28">
            <a:extLst>
              <a:ext uri="{FF2B5EF4-FFF2-40B4-BE49-F238E27FC236}">
                <a16:creationId xmlns:a16="http://schemas.microsoft.com/office/drawing/2014/main" id="{CFBF16A9-0C42-44C2-B545-74C213EBC39E}"/>
              </a:ext>
            </a:extLst>
          </p:cNvPr>
          <p:cNvSpPr txBox="1"/>
          <p:nvPr/>
        </p:nvSpPr>
        <p:spPr>
          <a:xfrm>
            <a:off x="7193247" y="778553"/>
            <a:ext cx="228600" cy="67226"/>
          </a:xfrm>
          <a:prstGeom prst="rect">
            <a:avLst/>
          </a:prstGeom>
          <a:solidFill>
            <a:srgbClr val="FFC000"/>
          </a:solidFill>
        </p:spPr>
        <p:txBody>
          <a:bodyPr wrap="square" rtlCol="0">
            <a:spAutoFit/>
          </a:bodyPr>
          <a:lstStyle/>
          <a:p>
            <a:endParaRPr lang="en-US" dirty="0"/>
          </a:p>
        </p:txBody>
      </p:sp>
      <p:sp>
        <p:nvSpPr>
          <p:cNvPr id="30" name="TextBox 29">
            <a:extLst>
              <a:ext uri="{FF2B5EF4-FFF2-40B4-BE49-F238E27FC236}">
                <a16:creationId xmlns:a16="http://schemas.microsoft.com/office/drawing/2014/main" id="{94803DF9-EFA0-4A27-98D3-2E36CF601217}"/>
              </a:ext>
            </a:extLst>
          </p:cNvPr>
          <p:cNvSpPr txBox="1"/>
          <p:nvPr/>
        </p:nvSpPr>
        <p:spPr>
          <a:xfrm>
            <a:off x="7193247" y="949385"/>
            <a:ext cx="228600" cy="67226"/>
          </a:xfrm>
          <a:prstGeom prst="rect">
            <a:avLst/>
          </a:prstGeom>
          <a:solidFill>
            <a:srgbClr val="92D050"/>
          </a:solidFill>
        </p:spPr>
        <p:txBody>
          <a:bodyPr wrap="square" rtlCol="0">
            <a:spAutoFit/>
          </a:bodyPr>
          <a:lstStyle/>
          <a:p>
            <a:endParaRPr lang="en-US" dirty="0"/>
          </a:p>
        </p:txBody>
      </p:sp>
      <p:sp>
        <p:nvSpPr>
          <p:cNvPr id="31" name="TextBox 30">
            <a:extLst>
              <a:ext uri="{FF2B5EF4-FFF2-40B4-BE49-F238E27FC236}">
                <a16:creationId xmlns:a16="http://schemas.microsoft.com/office/drawing/2014/main" id="{8E5D9E4A-9241-4E2D-89DB-F21185BAA7D1}"/>
              </a:ext>
            </a:extLst>
          </p:cNvPr>
          <p:cNvSpPr txBox="1"/>
          <p:nvPr/>
        </p:nvSpPr>
        <p:spPr>
          <a:xfrm>
            <a:off x="7422238" y="685239"/>
            <a:ext cx="825299" cy="246221"/>
          </a:xfrm>
          <a:prstGeom prst="rect">
            <a:avLst/>
          </a:prstGeom>
          <a:noFill/>
        </p:spPr>
        <p:txBody>
          <a:bodyPr wrap="square" rtlCol="0">
            <a:spAutoFit/>
          </a:bodyPr>
          <a:lstStyle/>
          <a:p>
            <a:r>
              <a:rPr lang="en-US" sz="1000" dirty="0">
                <a:solidFill>
                  <a:schemeClr val="bg1">
                    <a:lumMod val="50000"/>
                  </a:schemeClr>
                </a:solidFill>
              </a:rPr>
              <a:t>Actual</a:t>
            </a:r>
          </a:p>
        </p:txBody>
      </p:sp>
      <p:sp>
        <p:nvSpPr>
          <p:cNvPr id="32" name="TextBox 31">
            <a:extLst>
              <a:ext uri="{FF2B5EF4-FFF2-40B4-BE49-F238E27FC236}">
                <a16:creationId xmlns:a16="http://schemas.microsoft.com/office/drawing/2014/main" id="{4568CF70-A103-4B02-9AB7-053CC47D9A55}"/>
              </a:ext>
            </a:extLst>
          </p:cNvPr>
          <p:cNvSpPr txBox="1"/>
          <p:nvPr/>
        </p:nvSpPr>
        <p:spPr>
          <a:xfrm>
            <a:off x="7422238" y="852239"/>
            <a:ext cx="825299" cy="246221"/>
          </a:xfrm>
          <a:prstGeom prst="rect">
            <a:avLst/>
          </a:prstGeom>
          <a:noFill/>
        </p:spPr>
        <p:txBody>
          <a:bodyPr wrap="square" rtlCol="0">
            <a:spAutoFit/>
          </a:bodyPr>
          <a:lstStyle/>
          <a:p>
            <a:r>
              <a:rPr lang="en-US" sz="1000" dirty="0">
                <a:solidFill>
                  <a:schemeClr val="bg1">
                    <a:lumMod val="50000"/>
                  </a:schemeClr>
                </a:solidFill>
              </a:rPr>
              <a:t>Predicted</a:t>
            </a:r>
          </a:p>
        </p:txBody>
      </p:sp>
      <p:sp>
        <p:nvSpPr>
          <p:cNvPr id="33" name="TextBox 32">
            <a:extLst>
              <a:ext uri="{FF2B5EF4-FFF2-40B4-BE49-F238E27FC236}">
                <a16:creationId xmlns:a16="http://schemas.microsoft.com/office/drawing/2014/main" id="{17AE83B4-1792-49B4-8E45-0EC8EBFCD522}"/>
              </a:ext>
            </a:extLst>
          </p:cNvPr>
          <p:cNvSpPr txBox="1"/>
          <p:nvPr/>
        </p:nvSpPr>
        <p:spPr>
          <a:xfrm>
            <a:off x="10785518" y="3373569"/>
            <a:ext cx="825299" cy="246221"/>
          </a:xfrm>
          <a:prstGeom prst="rect">
            <a:avLst/>
          </a:prstGeom>
          <a:noFill/>
        </p:spPr>
        <p:txBody>
          <a:bodyPr wrap="square" rtlCol="0">
            <a:spAutoFit/>
          </a:bodyPr>
          <a:lstStyle/>
          <a:p>
            <a:r>
              <a:rPr lang="en-US" sz="1000" dirty="0">
                <a:solidFill>
                  <a:schemeClr val="bg1">
                    <a:lumMod val="50000"/>
                  </a:schemeClr>
                </a:solidFill>
              </a:rPr>
              <a:t>Actual</a:t>
            </a:r>
          </a:p>
        </p:txBody>
      </p:sp>
    </p:spTree>
    <p:extLst>
      <p:ext uri="{BB962C8B-B14F-4D97-AF65-F5344CB8AC3E}">
        <p14:creationId xmlns:p14="http://schemas.microsoft.com/office/powerpoint/2010/main" val="32495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E56C3D63-F8D5-40F0-82A3-3E196698EBDA}"/>
              </a:ext>
            </a:extLst>
          </p:cNvPr>
          <p:cNvSpPr>
            <a:spLocks noGrp="1"/>
          </p:cNvSpPr>
          <p:nvPr>
            <p:ph type="title"/>
          </p:nvPr>
        </p:nvSpPr>
        <p:spPr>
          <a:xfrm>
            <a:off x="1097280" y="286603"/>
            <a:ext cx="10058400" cy="1450757"/>
          </a:xfrm>
        </p:spPr>
        <p:txBody>
          <a:bodyPr anchor="b">
            <a:normAutofit/>
          </a:bodyPr>
          <a:lstStyle/>
          <a:p>
            <a:r>
              <a:rPr lang="en-US" dirty="0"/>
              <a:t>Summary</a:t>
            </a:r>
          </a:p>
        </p:txBody>
      </p:sp>
      <p:sp>
        <p:nvSpPr>
          <p:cNvPr id="20" name="Text Placeholder 3">
            <a:extLst>
              <a:ext uri="{FF2B5EF4-FFF2-40B4-BE49-F238E27FC236}">
                <a16:creationId xmlns:a16="http://schemas.microsoft.com/office/drawing/2014/main" id="{5078B90D-A0AB-4CFA-A1A3-EE4B16E3317C}"/>
              </a:ext>
            </a:extLst>
          </p:cNvPr>
          <p:cNvSpPr>
            <a:spLocks noGrp="1"/>
          </p:cNvSpPr>
          <p:nvPr>
            <p:ph sz="half" idx="2"/>
          </p:nvPr>
        </p:nvSpPr>
        <p:spPr>
          <a:xfrm>
            <a:off x="6515944" y="2120900"/>
            <a:ext cx="4639736" cy="3748194"/>
          </a:xfrm>
        </p:spPr>
        <p:txBody>
          <a:bodyPr>
            <a:normAutofit/>
          </a:bodyPr>
          <a:lstStyle/>
          <a:p>
            <a:pPr marL="285750" indent="-285750">
              <a:buFont typeface="Arial" panose="020B0604020202020204" pitchFamily="34" charset="0"/>
              <a:buChar char="•"/>
            </a:pPr>
            <a:r>
              <a:rPr lang="en-US" dirty="0"/>
              <a:t>Unable to get a total prediction using this model without it using existing data</a:t>
            </a:r>
          </a:p>
          <a:p>
            <a:pPr marL="285750" indent="-285750">
              <a:buFont typeface="Arial" panose="020B0604020202020204" pitchFamily="34" charset="0"/>
              <a:buChar char="•"/>
            </a:pPr>
            <a:r>
              <a:rPr lang="en-US" dirty="0"/>
              <a:t>Would like to predict stocks from just before </a:t>
            </a:r>
            <a:r>
              <a:rPr lang="en-US" dirty="0" err="1"/>
              <a:t>Covid</a:t>
            </a:r>
            <a:r>
              <a:rPr lang="en-US" dirty="0"/>
              <a:t> through July “what would have happened”</a:t>
            </a:r>
          </a:p>
          <a:p>
            <a:pPr marL="285750" indent="-285750">
              <a:buFont typeface="Arial" panose="020B0604020202020204" pitchFamily="34" charset="0"/>
              <a:buChar char="•"/>
            </a:pPr>
            <a:r>
              <a:rPr lang="en-US" dirty="0"/>
              <a:t>But also use the model to predict current data given the market crash out through at least the fall.</a:t>
            </a:r>
          </a:p>
        </p:txBody>
      </p:sp>
      <p:pic>
        <p:nvPicPr>
          <p:cNvPr id="5124" name="Picture 4" descr="Stock Market Forecast - Stocks Drop Led Lower by Energy Shares">
            <a:extLst>
              <a:ext uri="{FF2B5EF4-FFF2-40B4-BE49-F238E27FC236}">
                <a16:creationId xmlns:a16="http://schemas.microsoft.com/office/drawing/2014/main" id="{02DB2941-AEFA-4C42-907B-14E01EF02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755" y="2069174"/>
            <a:ext cx="5699879" cy="379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252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10;&#10;Description automatically generated">
            <a:extLst>
              <a:ext uri="{FF2B5EF4-FFF2-40B4-BE49-F238E27FC236}">
                <a16:creationId xmlns:a16="http://schemas.microsoft.com/office/drawing/2014/main" id="{A9F60F91-6F09-47C7-96C1-C20B3835A59E}"/>
              </a:ext>
            </a:extLst>
          </p:cNvPr>
          <p:cNvPicPr>
            <a:picLocks noChangeAspect="1"/>
          </p:cNvPicPr>
          <p:nvPr/>
        </p:nvPicPr>
        <p:blipFill rotWithShape="1">
          <a:blip r:embed="rId2"/>
          <a:srcRect l="4799" r="-1" b="-1"/>
          <a:stretch/>
        </p:blipFill>
        <p:spPr>
          <a:xfrm>
            <a:off x="15" y="10"/>
            <a:ext cx="12191985" cy="4578340"/>
          </a:xfrm>
          <a:prstGeom prst="rect">
            <a:avLst/>
          </a:prstGeom>
          <a:noFill/>
        </p:spPr>
      </p:pic>
      <p:sp>
        <p:nvSpPr>
          <p:cNvPr id="18" name="Title 2">
            <a:extLst>
              <a:ext uri="{FF2B5EF4-FFF2-40B4-BE49-F238E27FC236}">
                <a16:creationId xmlns:a16="http://schemas.microsoft.com/office/drawing/2014/main" id="{E56C3D63-F8D5-40F0-82A3-3E196698EBDA}"/>
              </a:ext>
            </a:extLst>
          </p:cNvPr>
          <p:cNvSpPr>
            <a:spLocks noGrp="1"/>
          </p:cNvSpPr>
          <p:nvPr>
            <p:ph type="title"/>
          </p:nvPr>
        </p:nvSpPr>
        <p:spPr>
          <a:xfrm>
            <a:off x="923543" y="5293138"/>
            <a:ext cx="10113645" cy="743682"/>
          </a:xfrm>
        </p:spPr>
        <p:txBody>
          <a:bodyPr/>
          <a:lstStyle/>
          <a:p>
            <a:r>
              <a:rPr lang="en-US" sz="6000" dirty="0"/>
              <a:t>Questions?</a:t>
            </a:r>
          </a:p>
        </p:txBody>
      </p:sp>
    </p:spTree>
    <p:extLst>
      <p:ext uri="{BB962C8B-B14F-4D97-AF65-F5344CB8AC3E}">
        <p14:creationId xmlns:p14="http://schemas.microsoft.com/office/powerpoint/2010/main" val="2984754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8856345" cy="3892168"/>
          </a:xfrm>
        </p:spPr>
        <p:txBody>
          <a:bodyPr anchor="ctr">
            <a:normAutofit/>
          </a:bodyPr>
          <a:lstStyle/>
          <a:p>
            <a:pPr lvl="0"/>
            <a:r>
              <a:rPr lang="en-US" sz="4000" dirty="0">
                <a:solidFill>
                  <a:srgbClr val="FFFFFF"/>
                </a:solidFill>
              </a:rPr>
              <a:t>Purpose</a:t>
            </a:r>
            <a:r>
              <a:rPr lang="en-US" sz="4000" dirty="0">
                <a:solidFill>
                  <a:srgbClr val="FFFFFF"/>
                </a:solidFill>
                <a:latin typeface="Century Gothic" panose="020B0502020202020204" pitchFamily="34" charset="0"/>
              </a:rPr>
              <a:t>: </a:t>
            </a:r>
            <a:br>
              <a:rPr lang="en-US" sz="4000" dirty="0">
                <a:solidFill>
                  <a:srgbClr val="FFFFFF"/>
                </a:solidFill>
                <a:latin typeface="Century Gothic" panose="020B0502020202020204" pitchFamily="34" charset="0"/>
              </a:rPr>
            </a:br>
            <a:br>
              <a:rPr lang="en-US" sz="4400" dirty="0">
                <a:solidFill>
                  <a:srgbClr val="FFFFFF"/>
                </a:solidFill>
                <a:latin typeface="Century Gothic" panose="020B0502020202020204" pitchFamily="34" charset="0"/>
              </a:rPr>
            </a:br>
            <a:r>
              <a:rPr lang="en-US" sz="2400" dirty="0">
                <a:solidFill>
                  <a:srgbClr val="FFFFFF"/>
                </a:solidFill>
                <a:latin typeface="+mn-lt"/>
              </a:rPr>
              <a:t>To use machine learning to predict stock behavior had the March 2020 stock market crash due to the global pandemic not happened</a:t>
            </a:r>
            <a:br>
              <a:rPr lang="en-US" sz="2000" i="1" dirty="0">
                <a:solidFill>
                  <a:srgbClr val="FFFFFF"/>
                </a:solidFill>
              </a:rPr>
            </a:br>
            <a:endParaRPr lang="en-US" sz="20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30716" y="5652363"/>
            <a:ext cx="10058400" cy="1143000"/>
          </a:xfrm>
        </p:spPr>
        <p:txBody>
          <a:bodyPr>
            <a:normAutofit/>
          </a:bodyPr>
          <a:lstStyle/>
          <a:p>
            <a:r>
              <a:rPr lang="en-US" sz="2000" dirty="0">
                <a:solidFill>
                  <a:srgbClr val="FFFFFF"/>
                </a:solidFill>
              </a:rPr>
              <a:t>Source Data: yahoo finance </a:t>
            </a:r>
          </a:p>
        </p:txBody>
      </p:sp>
      <p:pic>
        <p:nvPicPr>
          <p:cNvPr id="4" name="Picture 3">
            <a:extLst>
              <a:ext uri="{FF2B5EF4-FFF2-40B4-BE49-F238E27FC236}">
                <a16:creationId xmlns:a16="http://schemas.microsoft.com/office/drawing/2014/main" id="{40476808-DD56-4223-9FF6-A14AA9932D7B}"/>
              </a:ext>
            </a:extLst>
          </p:cNvPr>
          <p:cNvPicPr>
            <a:picLocks noChangeAspect="1"/>
          </p:cNvPicPr>
          <p:nvPr/>
        </p:nvPicPr>
        <p:blipFill>
          <a:blip r:embed="rId2"/>
          <a:stretch>
            <a:fillRect/>
          </a:stretch>
        </p:blipFill>
        <p:spPr>
          <a:xfrm>
            <a:off x="4401485" y="5589726"/>
            <a:ext cx="1123967" cy="511549"/>
          </a:xfrm>
          <a:prstGeom prst="rect">
            <a:avLst/>
          </a:prstGeom>
        </p:spPr>
      </p:pic>
      <p:pic>
        <p:nvPicPr>
          <p:cNvPr id="6" name="Picture 5">
            <a:extLst>
              <a:ext uri="{FF2B5EF4-FFF2-40B4-BE49-F238E27FC236}">
                <a16:creationId xmlns:a16="http://schemas.microsoft.com/office/drawing/2014/main" id="{A9F60F91-6F09-47C7-96C1-C20B3835A59E}"/>
              </a:ext>
            </a:extLst>
          </p:cNvPr>
          <p:cNvPicPr>
            <a:picLocks noChangeAspect="1"/>
          </p:cNvPicPr>
          <p:nvPr/>
        </p:nvPicPr>
        <p:blipFill>
          <a:blip r:embed="rId3"/>
          <a:stretch>
            <a:fillRect/>
          </a:stretch>
        </p:blipFill>
        <p:spPr>
          <a:xfrm>
            <a:off x="6864351" y="4953000"/>
            <a:ext cx="5327650" cy="1905000"/>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8337-DE4A-4D6F-8E6A-85203AD7869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AF2FF60B-BBEE-40C5-9468-53B5146705BE}"/>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 There was a large market crash in March 2020 due to fears surrounding the spread of Covid-19 and many countries around the world issuing stay at home orders</a:t>
            </a:r>
          </a:p>
          <a:p>
            <a:pPr>
              <a:buFont typeface="Arial" panose="020B0604020202020204" pitchFamily="34" charset="0"/>
              <a:buChar char="•"/>
            </a:pPr>
            <a:r>
              <a:rPr lang="en-US" dirty="0"/>
              <a:t> Due to wild speculation about the market’s recovery and low rates of return in typically “safe” investments like bonds, there has been an unprecedented rush of money into the market.</a:t>
            </a:r>
          </a:p>
          <a:p>
            <a:pPr>
              <a:buFont typeface="Arial" panose="020B0604020202020204" pitchFamily="34" charset="0"/>
              <a:buChar char="•"/>
            </a:pPr>
            <a:r>
              <a:rPr lang="en-US" dirty="0"/>
              <a:t> Tech, online education, e-commerce, and grocery stocks have benefitted the most being for the most part unaffected by stay at home orders, however EV (electric vehicle) stocks like Tesla have also had an army of new investors rush in.</a:t>
            </a:r>
          </a:p>
          <a:p>
            <a:pPr>
              <a:buFont typeface="Arial" panose="020B0604020202020204" pitchFamily="34" charset="0"/>
              <a:buChar char="•"/>
            </a:pPr>
            <a:r>
              <a:rPr lang="en-US" dirty="0"/>
              <a:t> Stocks that have also seen a lot of volatility and have yet to recover since the crash include travel-related stocks like airlines and cruises, as well as oil which at the same time had a price war between Russia and Saudi Arabia.</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3337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8337-DE4A-4D6F-8E6A-85203AD78694}"/>
              </a:ext>
            </a:extLst>
          </p:cNvPr>
          <p:cNvSpPr>
            <a:spLocks noGrp="1"/>
          </p:cNvSpPr>
          <p:nvPr>
            <p:ph type="title"/>
          </p:nvPr>
        </p:nvSpPr>
        <p:spPr/>
        <p:txBody>
          <a:bodyPr>
            <a:normAutofit/>
          </a:bodyPr>
          <a:lstStyle/>
          <a:p>
            <a:r>
              <a:rPr lang="en-US" sz="3600" dirty="0"/>
              <a:t>Using Machine Learning to Answer “What If”:</a:t>
            </a:r>
          </a:p>
        </p:txBody>
      </p:sp>
      <p:sp>
        <p:nvSpPr>
          <p:cNvPr id="3" name="Content Placeholder 2">
            <a:extLst>
              <a:ext uri="{FF2B5EF4-FFF2-40B4-BE49-F238E27FC236}">
                <a16:creationId xmlns:a16="http://schemas.microsoft.com/office/drawing/2014/main" id="{AF2FF60B-BBEE-40C5-9468-53B5146705BE}"/>
              </a:ext>
            </a:extLst>
          </p:cNvPr>
          <p:cNvSpPr>
            <a:spLocks noGrp="1"/>
          </p:cNvSpPr>
          <p:nvPr>
            <p:ph idx="1"/>
          </p:nvPr>
        </p:nvSpPr>
        <p:spPr/>
        <p:txBody>
          <a:bodyPr>
            <a:normAutofit/>
          </a:bodyPr>
          <a:lstStyle/>
          <a:p>
            <a:pPr>
              <a:buFont typeface="Arial" panose="020B0604020202020204" pitchFamily="34" charset="0"/>
              <a:buChar char="•"/>
            </a:pPr>
            <a:r>
              <a:rPr lang="en-US" dirty="0"/>
              <a:t> We chose the LSTM Long-Short-Term Memory Recurrent Neural Network as our machine learning model.</a:t>
            </a:r>
          </a:p>
          <a:p>
            <a:pPr lvl="4">
              <a:buFont typeface="Arial" panose="020B0604020202020204" pitchFamily="34" charset="0"/>
              <a:buChar char="•"/>
            </a:pPr>
            <a:r>
              <a:rPr lang="en-US" sz="1600" dirty="0"/>
              <a:t>Popular for time-series forecasting for classification, processing, and making predictions.</a:t>
            </a:r>
          </a:p>
          <a:p>
            <a:pPr>
              <a:buFont typeface="Arial" panose="020B0604020202020204" pitchFamily="34" charset="0"/>
              <a:buChar char="•"/>
            </a:pPr>
            <a:r>
              <a:rPr lang="en-US" dirty="0"/>
              <a:t> We used two years of individual stock closing price data from July 2, 2018 – July 9, 2020.</a:t>
            </a:r>
          </a:p>
          <a:p>
            <a:pPr>
              <a:buFont typeface="Arial" panose="020B0604020202020204" pitchFamily="34" charset="0"/>
              <a:buChar char="•"/>
            </a:pPr>
            <a:r>
              <a:rPr lang="en-US" dirty="0"/>
              <a:t> We trained and tested the LSTM model on data up to December 19, 2019.</a:t>
            </a:r>
          </a:p>
          <a:p>
            <a:pPr>
              <a:buFont typeface="Arial" panose="020B0604020202020204" pitchFamily="34" charset="0"/>
              <a:buChar char="•"/>
            </a:pPr>
            <a:r>
              <a:rPr lang="en-US" dirty="0"/>
              <a:t> We predicted the stock prices after December 19, 2019 with the already-trained LSTM model.</a:t>
            </a:r>
          </a:p>
          <a:p>
            <a:pPr>
              <a:buFont typeface="Arial" panose="020B0604020202020204" pitchFamily="34" charset="0"/>
              <a:buChar char="•"/>
            </a:pPr>
            <a:r>
              <a:rPr lang="en-US" dirty="0"/>
              <a:t> We plotted the predicted stock prices against the actual prices for that time period to visualize the model’s accuracy.</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73132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B56-3AA8-405B-B683-D562476766B3}"/>
              </a:ext>
            </a:extLst>
          </p:cNvPr>
          <p:cNvSpPr>
            <a:spLocks noGrp="1"/>
          </p:cNvSpPr>
          <p:nvPr>
            <p:ph type="title"/>
          </p:nvPr>
        </p:nvSpPr>
        <p:spPr/>
        <p:txBody>
          <a:bodyPr/>
          <a:lstStyle/>
          <a:p>
            <a:r>
              <a:rPr lang="en-US" dirty="0"/>
              <a:t>Training and Testing</a:t>
            </a:r>
          </a:p>
        </p:txBody>
      </p:sp>
      <p:pic>
        <p:nvPicPr>
          <p:cNvPr id="6" name="Picture 5" descr="We incorporated the last 60 days of stock prices into the model.">
            <a:extLst>
              <a:ext uri="{FF2B5EF4-FFF2-40B4-BE49-F238E27FC236}">
                <a16:creationId xmlns:a16="http://schemas.microsoft.com/office/drawing/2014/main" id="{427023C1-C6B7-446A-8C8D-C1E491F9DC91}"/>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675" y="2298700"/>
            <a:ext cx="7272108" cy="3422846"/>
          </a:xfrm>
          <a:prstGeom prst="rect">
            <a:avLst/>
          </a:prstGeom>
        </p:spPr>
      </p:pic>
      <p:sp>
        <p:nvSpPr>
          <p:cNvPr id="7" name="TextBox 6">
            <a:extLst>
              <a:ext uri="{FF2B5EF4-FFF2-40B4-BE49-F238E27FC236}">
                <a16:creationId xmlns:a16="http://schemas.microsoft.com/office/drawing/2014/main" id="{D785C7DC-2FC7-44D5-B1B5-7DF9F96318B8}"/>
              </a:ext>
            </a:extLst>
          </p:cNvPr>
          <p:cNvSpPr txBox="1"/>
          <p:nvPr/>
        </p:nvSpPr>
        <p:spPr>
          <a:xfrm>
            <a:off x="8085012" y="2060706"/>
            <a:ext cx="1454822" cy="369332"/>
          </a:xfrm>
          <a:prstGeom prst="rect">
            <a:avLst/>
          </a:prstGeom>
          <a:noFill/>
        </p:spPr>
        <p:txBody>
          <a:bodyPr wrap="none" rtlCol="0">
            <a:spAutoFit/>
          </a:bodyPr>
          <a:lstStyle/>
          <a:p>
            <a:r>
              <a:rPr lang="en-US" b="1" dirty="0"/>
              <a:t>Training Loss</a:t>
            </a:r>
          </a:p>
        </p:txBody>
      </p:sp>
      <p:pic>
        <p:nvPicPr>
          <p:cNvPr id="8" name="Picture 7" descr="For most of the models, the training loss was close to 0.01">
            <a:extLst>
              <a:ext uri="{FF2B5EF4-FFF2-40B4-BE49-F238E27FC236}">
                <a16:creationId xmlns:a16="http://schemas.microsoft.com/office/drawing/2014/main" id="{EDF7F24C-868B-4F01-AE6D-DA4F3AB67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3148" y="2467516"/>
            <a:ext cx="2667000" cy="2260600"/>
          </a:xfrm>
          <a:prstGeom prst="rect">
            <a:avLst/>
          </a:prstGeom>
        </p:spPr>
      </p:pic>
      <p:sp>
        <p:nvSpPr>
          <p:cNvPr id="9" name="TextBox 8">
            <a:extLst>
              <a:ext uri="{FF2B5EF4-FFF2-40B4-BE49-F238E27FC236}">
                <a16:creationId xmlns:a16="http://schemas.microsoft.com/office/drawing/2014/main" id="{3060268F-24B0-4330-954B-76FFE7EC1D6B}"/>
              </a:ext>
            </a:extLst>
          </p:cNvPr>
          <p:cNvSpPr txBox="1"/>
          <p:nvPr/>
        </p:nvSpPr>
        <p:spPr>
          <a:xfrm>
            <a:off x="8582075" y="5023109"/>
            <a:ext cx="1378326" cy="369332"/>
          </a:xfrm>
          <a:prstGeom prst="rect">
            <a:avLst/>
          </a:prstGeom>
          <a:noFill/>
        </p:spPr>
        <p:txBody>
          <a:bodyPr wrap="none" rtlCol="0">
            <a:spAutoFit/>
          </a:bodyPr>
          <a:lstStyle/>
          <a:p>
            <a:r>
              <a:rPr lang="en-US" b="1" dirty="0"/>
              <a:t>Testing Loss</a:t>
            </a:r>
          </a:p>
        </p:txBody>
      </p:sp>
      <p:pic>
        <p:nvPicPr>
          <p:cNvPr id="10" name="Picture 9" descr="The testing loss wasn't much higher.">
            <a:extLst>
              <a:ext uri="{FF2B5EF4-FFF2-40B4-BE49-F238E27FC236}">
                <a16:creationId xmlns:a16="http://schemas.microsoft.com/office/drawing/2014/main" id="{AB8DDBF8-305C-4D09-BBDE-9DF9459E50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8913" y="5507720"/>
            <a:ext cx="3035300" cy="520700"/>
          </a:xfrm>
          <a:prstGeom prst="rect">
            <a:avLst/>
          </a:prstGeom>
        </p:spPr>
      </p:pic>
    </p:spTree>
    <p:extLst>
      <p:ext uri="{BB962C8B-B14F-4D97-AF65-F5344CB8AC3E}">
        <p14:creationId xmlns:p14="http://schemas.microsoft.com/office/powerpoint/2010/main" val="2413618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9B56-3AA8-405B-B683-D562476766B3}"/>
              </a:ext>
            </a:extLst>
          </p:cNvPr>
          <p:cNvSpPr>
            <a:spLocks noGrp="1"/>
          </p:cNvSpPr>
          <p:nvPr>
            <p:ph type="title"/>
          </p:nvPr>
        </p:nvSpPr>
        <p:spPr/>
        <p:txBody>
          <a:bodyPr/>
          <a:lstStyle/>
          <a:p>
            <a:r>
              <a:rPr lang="en-US" dirty="0"/>
              <a:t>Predicting 2020 Stock Prices</a:t>
            </a:r>
          </a:p>
        </p:txBody>
      </p:sp>
      <p:pic>
        <p:nvPicPr>
          <p:cNvPr id="6" name="Picture 5" descr="A screenshot of a cell phone&#10;&#10;Description automatically generated">
            <a:extLst>
              <a:ext uri="{FF2B5EF4-FFF2-40B4-BE49-F238E27FC236}">
                <a16:creationId xmlns:a16="http://schemas.microsoft.com/office/drawing/2014/main" id="{F79E96AA-6CFC-465F-B0C0-CDD264A72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542" y="2120900"/>
            <a:ext cx="3229212" cy="3748193"/>
          </a:xfrm>
          <a:prstGeom prst="rect">
            <a:avLst/>
          </a:prstGeom>
          <a:noFill/>
        </p:spPr>
      </p:pic>
      <p:sp>
        <p:nvSpPr>
          <p:cNvPr id="7" name="Content Placeholder 3">
            <a:extLst>
              <a:ext uri="{FF2B5EF4-FFF2-40B4-BE49-F238E27FC236}">
                <a16:creationId xmlns:a16="http://schemas.microsoft.com/office/drawing/2014/main" id="{E01C700F-4353-45E1-9EA6-15B6C442C4EB}"/>
              </a:ext>
            </a:extLst>
          </p:cNvPr>
          <p:cNvSpPr txBox="1">
            <a:spLocks/>
          </p:cNvSpPr>
          <p:nvPr/>
        </p:nvSpPr>
        <p:spPr>
          <a:xfrm>
            <a:off x="5455240" y="2230628"/>
            <a:ext cx="4639736" cy="374819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Our model did a good job of predicting the trends in stock prices.</a:t>
            </a:r>
          </a:p>
          <a:p>
            <a:r>
              <a:rPr lang="en-US"/>
              <a:t>One limitation is that we weren’t able to predict stock prices without using the actual closing prices.</a:t>
            </a:r>
            <a:endParaRPr lang="en-US" dirty="0"/>
          </a:p>
        </p:txBody>
      </p:sp>
    </p:spTree>
    <p:extLst>
      <p:ext uri="{BB962C8B-B14F-4D97-AF65-F5344CB8AC3E}">
        <p14:creationId xmlns:p14="http://schemas.microsoft.com/office/powerpoint/2010/main" val="4201332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9EBA-F819-40D3-9375-EF748819C831}"/>
              </a:ext>
            </a:extLst>
          </p:cNvPr>
          <p:cNvSpPr>
            <a:spLocks noGrp="1"/>
          </p:cNvSpPr>
          <p:nvPr>
            <p:ph type="title"/>
          </p:nvPr>
        </p:nvSpPr>
        <p:spPr>
          <a:xfrm>
            <a:off x="649019" y="1508759"/>
            <a:ext cx="3517567" cy="1707597"/>
          </a:xfrm>
        </p:spPr>
        <p:txBody>
          <a:bodyPr anchor="b">
            <a:normAutofit/>
          </a:bodyPr>
          <a:lstStyle/>
          <a:p>
            <a:r>
              <a:rPr lang="en-US" dirty="0"/>
              <a:t>Teladoc</a:t>
            </a:r>
          </a:p>
        </p:txBody>
      </p:sp>
      <p:pic>
        <p:nvPicPr>
          <p:cNvPr id="3" name="Picture 2">
            <a:extLst>
              <a:ext uri="{FF2B5EF4-FFF2-40B4-BE49-F238E27FC236}">
                <a16:creationId xmlns:a16="http://schemas.microsoft.com/office/drawing/2014/main" id="{D96249ED-6869-4CCE-8740-9E042DFF56A1}"/>
              </a:ext>
            </a:extLst>
          </p:cNvPr>
          <p:cNvPicPr>
            <a:picLocks noChangeAspect="1"/>
          </p:cNvPicPr>
          <p:nvPr/>
        </p:nvPicPr>
        <p:blipFill rotWithShape="1">
          <a:blip r:embed="rId3"/>
          <a:srcRect l="3427"/>
          <a:stretch/>
        </p:blipFill>
        <p:spPr>
          <a:xfrm>
            <a:off x="682709" y="728112"/>
            <a:ext cx="3094737" cy="1707597"/>
          </a:xfrm>
          <a:prstGeom prst="rect">
            <a:avLst/>
          </a:prstGeom>
        </p:spPr>
      </p:pic>
      <p:sp>
        <p:nvSpPr>
          <p:cNvPr id="8" name="Text Placeholder 3">
            <a:extLst>
              <a:ext uri="{FF2B5EF4-FFF2-40B4-BE49-F238E27FC236}">
                <a16:creationId xmlns:a16="http://schemas.microsoft.com/office/drawing/2014/main" id="{968D006E-31D7-4B71-9547-C8399F628B76}"/>
              </a:ext>
            </a:extLst>
          </p:cNvPr>
          <p:cNvSpPr txBox="1">
            <a:spLocks/>
          </p:cNvSpPr>
          <p:nvPr/>
        </p:nvSpPr>
        <p:spPr>
          <a:xfrm>
            <a:off x="373232" y="3429000"/>
            <a:ext cx="3914540" cy="2842765"/>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The LSTM model is able to predict Teledoc’s rise, but it is not nearly as steep</a:t>
            </a:r>
          </a:p>
          <a:p>
            <a:pPr marL="285750" indent="-285750">
              <a:buFont typeface="Arial" panose="020B0604020202020204" pitchFamily="34" charset="0"/>
              <a:buChar char="•"/>
            </a:pPr>
            <a:r>
              <a:rPr lang="en-US" sz="1400" dirty="0">
                <a:solidFill>
                  <a:schemeClr val="bg1"/>
                </a:solidFill>
              </a:rPr>
              <a:t>Peak in trade volume during this time period was Mar 25, when states started issuing stay-at-home orders</a:t>
            </a:r>
          </a:p>
          <a:p>
            <a:pPr marL="285750" indent="-285750">
              <a:buFont typeface="Arial" panose="020B0604020202020204" pitchFamily="34" charset="0"/>
              <a:buChar char="•"/>
            </a:pPr>
            <a:r>
              <a:rPr lang="en-US" sz="1400" dirty="0"/>
              <a:t>Teledoc has had major growth, but this could increase competition in the industry</a:t>
            </a:r>
          </a:p>
          <a:p>
            <a:pPr marL="285750" indent="-285750">
              <a:buFont typeface="Arial" panose="020B0604020202020204" pitchFamily="34" charset="0"/>
              <a:buChar char="•"/>
            </a:pPr>
            <a:r>
              <a:rPr lang="en-US" sz="1400" dirty="0">
                <a:solidFill>
                  <a:schemeClr val="bg1"/>
                </a:solidFill>
              </a:rPr>
              <a:t>Despite its growth and surge in stock price, Teledoc has been in the red every year, so it may end up being an undesirable investment</a:t>
            </a:r>
          </a:p>
          <a:p>
            <a:pPr marL="285750" indent="-285750">
              <a:buFont typeface="Arial" panose="020B0604020202020204" pitchFamily="34" charset="0"/>
              <a:buChar char="•"/>
            </a:pPr>
            <a:r>
              <a:rPr lang="en-US" sz="1400" dirty="0">
                <a:solidFill>
                  <a:schemeClr val="bg1"/>
                </a:solidFill>
                <a:hlinkClick r:id="rId4"/>
              </a:rPr>
              <a:t>Visualizing through Tableau</a:t>
            </a:r>
            <a:endParaRPr lang="en-US" sz="1400" dirty="0">
              <a:solidFill>
                <a:schemeClr val="bg1"/>
              </a:solidFill>
            </a:endParaRPr>
          </a:p>
        </p:txBody>
      </p:sp>
      <p:pic>
        <p:nvPicPr>
          <p:cNvPr id="3078" name="Picture 6">
            <a:extLst>
              <a:ext uri="{FF2B5EF4-FFF2-40B4-BE49-F238E27FC236}">
                <a16:creationId xmlns:a16="http://schemas.microsoft.com/office/drawing/2014/main" id="{EB0A69ED-EEFF-4804-8501-AC821FDCB5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50" t="6941" r="9401"/>
          <a:stretch/>
        </p:blipFill>
        <p:spPr bwMode="auto">
          <a:xfrm>
            <a:off x="5035212" y="73152"/>
            <a:ext cx="6507769" cy="37592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451D94-62DB-4260-B77A-4981573668B3}"/>
              </a:ext>
            </a:extLst>
          </p:cNvPr>
          <p:cNvSpPr txBox="1"/>
          <p:nvPr/>
        </p:nvSpPr>
        <p:spPr>
          <a:xfrm>
            <a:off x="5614416" y="676656"/>
            <a:ext cx="228600" cy="67226"/>
          </a:xfrm>
          <a:prstGeom prst="rect">
            <a:avLst/>
          </a:prstGeom>
          <a:solidFill>
            <a:srgbClr val="FFC000"/>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7A9B4FE4-5F5C-41A6-BB44-81E7DD49A87E}"/>
              </a:ext>
            </a:extLst>
          </p:cNvPr>
          <p:cNvSpPr txBox="1"/>
          <p:nvPr/>
        </p:nvSpPr>
        <p:spPr>
          <a:xfrm>
            <a:off x="5614416" y="847516"/>
            <a:ext cx="228600" cy="67226"/>
          </a:xfrm>
          <a:prstGeom prst="rect">
            <a:avLst/>
          </a:prstGeom>
          <a:solidFill>
            <a:srgbClr val="92D050"/>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B8E56279-71F9-4946-B797-995DB1CBA6C9}"/>
              </a:ext>
            </a:extLst>
          </p:cNvPr>
          <p:cNvSpPr txBox="1"/>
          <p:nvPr/>
        </p:nvSpPr>
        <p:spPr>
          <a:xfrm>
            <a:off x="5843016" y="602547"/>
            <a:ext cx="1124375" cy="215444"/>
          </a:xfrm>
          <a:prstGeom prst="rect">
            <a:avLst/>
          </a:prstGeom>
          <a:noFill/>
        </p:spPr>
        <p:txBody>
          <a:bodyPr wrap="square" rtlCol="0">
            <a:spAutoFit/>
          </a:bodyPr>
          <a:lstStyle/>
          <a:p>
            <a:r>
              <a:rPr lang="en-US" sz="800" dirty="0"/>
              <a:t>Actual</a:t>
            </a:r>
          </a:p>
        </p:txBody>
      </p:sp>
      <p:sp>
        <p:nvSpPr>
          <p:cNvPr id="13" name="TextBox 12">
            <a:extLst>
              <a:ext uri="{FF2B5EF4-FFF2-40B4-BE49-F238E27FC236}">
                <a16:creationId xmlns:a16="http://schemas.microsoft.com/office/drawing/2014/main" id="{7A4DF143-E447-4B6C-9507-E4C681D1D337}"/>
              </a:ext>
            </a:extLst>
          </p:cNvPr>
          <p:cNvSpPr txBox="1"/>
          <p:nvPr/>
        </p:nvSpPr>
        <p:spPr>
          <a:xfrm>
            <a:off x="5843016" y="773407"/>
            <a:ext cx="1124375" cy="215444"/>
          </a:xfrm>
          <a:prstGeom prst="rect">
            <a:avLst/>
          </a:prstGeom>
          <a:noFill/>
        </p:spPr>
        <p:txBody>
          <a:bodyPr wrap="square" rtlCol="0">
            <a:spAutoFit/>
          </a:bodyPr>
          <a:lstStyle/>
          <a:p>
            <a:r>
              <a:rPr lang="en-US" sz="800" dirty="0"/>
              <a:t>Predicted</a:t>
            </a:r>
          </a:p>
        </p:txBody>
      </p:sp>
      <p:pic>
        <p:nvPicPr>
          <p:cNvPr id="5" name="Picture 4" descr="A picture containing airplane, boat&#10;&#10;Description automatically generated">
            <a:extLst>
              <a:ext uri="{FF2B5EF4-FFF2-40B4-BE49-F238E27FC236}">
                <a16:creationId xmlns:a16="http://schemas.microsoft.com/office/drawing/2014/main" id="{676F60E9-0E35-4CF6-A33E-E10C2AC2B3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3893" y="3766272"/>
            <a:ext cx="7061855" cy="2842765"/>
          </a:xfrm>
          <a:prstGeom prst="rect">
            <a:avLst/>
          </a:prstGeom>
        </p:spPr>
      </p:pic>
      <p:sp>
        <p:nvSpPr>
          <p:cNvPr id="14" name="TextBox 13">
            <a:extLst>
              <a:ext uri="{FF2B5EF4-FFF2-40B4-BE49-F238E27FC236}">
                <a16:creationId xmlns:a16="http://schemas.microsoft.com/office/drawing/2014/main" id="{DE7D4446-6EBA-49D7-890D-239CCD94E08F}"/>
              </a:ext>
            </a:extLst>
          </p:cNvPr>
          <p:cNvSpPr txBox="1"/>
          <p:nvPr/>
        </p:nvSpPr>
        <p:spPr>
          <a:xfrm rot="16200000">
            <a:off x="4553294" y="1596391"/>
            <a:ext cx="681144" cy="200055"/>
          </a:xfrm>
          <a:prstGeom prst="rect">
            <a:avLst/>
          </a:prstGeom>
          <a:noFill/>
        </p:spPr>
        <p:txBody>
          <a:bodyPr wrap="square" rtlCol="0">
            <a:spAutoFit/>
          </a:bodyPr>
          <a:lstStyle/>
          <a:p>
            <a:r>
              <a:rPr lang="en-US" sz="700" dirty="0"/>
              <a:t>Stock Price</a:t>
            </a:r>
          </a:p>
        </p:txBody>
      </p:sp>
    </p:spTree>
    <p:extLst>
      <p:ext uri="{BB962C8B-B14F-4D97-AF65-F5344CB8AC3E}">
        <p14:creationId xmlns:p14="http://schemas.microsoft.com/office/powerpoint/2010/main" val="177051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9EBA-F819-40D3-9375-EF748819C831}"/>
              </a:ext>
            </a:extLst>
          </p:cNvPr>
          <p:cNvSpPr>
            <a:spLocks noGrp="1"/>
          </p:cNvSpPr>
          <p:nvPr>
            <p:ph type="title"/>
          </p:nvPr>
        </p:nvSpPr>
        <p:spPr>
          <a:xfrm>
            <a:off x="643466" y="1593322"/>
            <a:ext cx="3517567" cy="2093975"/>
          </a:xfrm>
        </p:spPr>
        <p:txBody>
          <a:bodyPr anchor="b">
            <a:normAutofit/>
          </a:bodyPr>
          <a:lstStyle/>
          <a:p>
            <a:r>
              <a:rPr lang="en-US" dirty="0"/>
              <a:t>American Airlines</a:t>
            </a:r>
          </a:p>
        </p:txBody>
      </p:sp>
      <p:sp>
        <p:nvSpPr>
          <p:cNvPr id="9" name="Text Placeholder 3">
            <a:extLst>
              <a:ext uri="{FF2B5EF4-FFF2-40B4-BE49-F238E27FC236}">
                <a16:creationId xmlns:a16="http://schemas.microsoft.com/office/drawing/2014/main" id="{06D0A1A1-79AE-4872-B831-A3FF60527BE9}"/>
              </a:ext>
            </a:extLst>
          </p:cNvPr>
          <p:cNvSpPr>
            <a:spLocks noGrp="1"/>
          </p:cNvSpPr>
          <p:nvPr>
            <p:ph type="body" sz="half" idx="2"/>
          </p:nvPr>
        </p:nvSpPr>
        <p:spPr>
          <a:xfrm>
            <a:off x="460248" y="3830085"/>
            <a:ext cx="3690790" cy="2738059"/>
          </a:xfrm>
        </p:spPr>
        <p:txBody>
          <a:bodyPr>
            <a:normAutofit/>
          </a:bodyPr>
          <a:lstStyle/>
          <a:p>
            <a:pPr marL="285750" indent="-285750">
              <a:buFont typeface="Arial" panose="020B0604020202020204" pitchFamily="34" charset="0"/>
              <a:buChar char="•"/>
            </a:pPr>
            <a:r>
              <a:rPr lang="en-US" sz="1500" dirty="0">
                <a:solidFill>
                  <a:schemeClr val="bg1"/>
                </a:solidFill>
              </a:rPr>
              <a:t>The model was able to partially predict the sharp decline in price </a:t>
            </a:r>
          </a:p>
          <a:p>
            <a:pPr marL="285750" indent="-285750">
              <a:buFont typeface="Arial" panose="020B0604020202020204" pitchFamily="34" charset="0"/>
              <a:buChar char="•"/>
            </a:pPr>
            <a:r>
              <a:rPr lang="en-US" sz="1500" dirty="0">
                <a:solidFill>
                  <a:schemeClr val="bg1"/>
                </a:solidFill>
              </a:rPr>
              <a:t>Daily trade volume increased significantly in correlation to the start of the pandemic</a:t>
            </a:r>
          </a:p>
          <a:p>
            <a:pPr marL="285750" indent="-285750">
              <a:buFont typeface="Arial" panose="020B0604020202020204" pitchFamily="34" charset="0"/>
              <a:buChar char="•"/>
            </a:pPr>
            <a:r>
              <a:rPr lang="en-US" sz="1500" dirty="0">
                <a:solidFill>
                  <a:schemeClr val="bg1"/>
                </a:solidFill>
              </a:rPr>
              <a:t>Travel industry stocks in general were hit very hard and are still held down by uncertainty </a:t>
            </a:r>
          </a:p>
        </p:txBody>
      </p:sp>
      <p:pic>
        <p:nvPicPr>
          <p:cNvPr id="1026" name="Picture 2">
            <a:extLst>
              <a:ext uri="{FF2B5EF4-FFF2-40B4-BE49-F238E27FC236}">
                <a16:creationId xmlns:a16="http://schemas.microsoft.com/office/drawing/2014/main" id="{F9E7C627-953B-40B8-97E1-ECDFA2797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473" y="652442"/>
            <a:ext cx="3148669" cy="17707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28D8F8-7DBB-4641-B18E-C1ADE5F86D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0" t="5813" r="8584"/>
          <a:stretch/>
        </p:blipFill>
        <p:spPr bwMode="auto">
          <a:xfrm>
            <a:off x="4894731" y="0"/>
            <a:ext cx="6659721" cy="38300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C444DF-7B52-44EC-AD40-660F5AA9B041}"/>
              </a:ext>
            </a:extLst>
          </p:cNvPr>
          <p:cNvSpPr txBox="1"/>
          <p:nvPr/>
        </p:nvSpPr>
        <p:spPr>
          <a:xfrm>
            <a:off x="10378777" y="489757"/>
            <a:ext cx="228600" cy="67226"/>
          </a:xfrm>
          <a:prstGeom prst="rect">
            <a:avLst/>
          </a:prstGeom>
          <a:solidFill>
            <a:srgbClr val="FFC000"/>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C0538842-EEA4-4F7C-8E39-FD59C4B0619D}"/>
              </a:ext>
            </a:extLst>
          </p:cNvPr>
          <p:cNvSpPr txBox="1"/>
          <p:nvPr/>
        </p:nvSpPr>
        <p:spPr>
          <a:xfrm>
            <a:off x="10378777" y="685673"/>
            <a:ext cx="228600" cy="67226"/>
          </a:xfrm>
          <a:prstGeom prst="rect">
            <a:avLst/>
          </a:prstGeom>
          <a:solidFill>
            <a:srgbClr val="92D050"/>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9B24AB77-61D5-4AE1-9B67-1EAE613D46E5}"/>
              </a:ext>
            </a:extLst>
          </p:cNvPr>
          <p:cNvSpPr txBox="1"/>
          <p:nvPr/>
        </p:nvSpPr>
        <p:spPr>
          <a:xfrm>
            <a:off x="10607377" y="436998"/>
            <a:ext cx="1124375" cy="215444"/>
          </a:xfrm>
          <a:prstGeom prst="rect">
            <a:avLst/>
          </a:prstGeom>
          <a:noFill/>
        </p:spPr>
        <p:txBody>
          <a:bodyPr wrap="square" rtlCol="0">
            <a:spAutoFit/>
          </a:bodyPr>
          <a:lstStyle/>
          <a:p>
            <a:r>
              <a:rPr lang="en-US" sz="800" dirty="0"/>
              <a:t>Actual</a:t>
            </a:r>
          </a:p>
        </p:txBody>
      </p:sp>
      <p:sp>
        <p:nvSpPr>
          <p:cNvPr id="13" name="TextBox 12">
            <a:extLst>
              <a:ext uri="{FF2B5EF4-FFF2-40B4-BE49-F238E27FC236}">
                <a16:creationId xmlns:a16="http://schemas.microsoft.com/office/drawing/2014/main" id="{9B391E38-0E95-41E3-BDC6-9676E4779B79}"/>
              </a:ext>
            </a:extLst>
          </p:cNvPr>
          <p:cNvSpPr txBox="1"/>
          <p:nvPr/>
        </p:nvSpPr>
        <p:spPr>
          <a:xfrm>
            <a:off x="10607376" y="623827"/>
            <a:ext cx="1124375" cy="215444"/>
          </a:xfrm>
          <a:prstGeom prst="rect">
            <a:avLst/>
          </a:prstGeom>
          <a:noFill/>
        </p:spPr>
        <p:txBody>
          <a:bodyPr wrap="square" rtlCol="0">
            <a:spAutoFit/>
          </a:bodyPr>
          <a:lstStyle/>
          <a:p>
            <a:r>
              <a:rPr lang="en-US" sz="800" dirty="0"/>
              <a:t>Predicted</a:t>
            </a:r>
          </a:p>
        </p:txBody>
      </p:sp>
      <p:pic>
        <p:nvPicPr>
          <p:cNvPr id="1030" name="Picture 6" descr="American Airlines">
            <a:extLst>
              <a:ext uri="{FF2B5EF4-FFF2-40B4-BE49-F238E27FC236}">
                <a16:creationId xmlns:a16="http://schemas.microsoft.com/office/drawing/2014/main" id="{29F8419D-9403-4AE7-8164-DCFE892D87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849"/>
          <a:stretch/>
        </p:blipFill>
        <p:spPr bwMode="auto">
          <a:xfrm>
            <a:off x="4840415" y="3668215"/>
            <a:ext cx="6891337" cy="30618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7DB30B7-4E8D-4350-A066-9D9F4C8538DA}"/>
              </a:ext>
            </a:extLst>
          </p:cNvPr>
          <p:cNvSpPr txBox="1"/>
          <p:nvPr/>
        </p:nvSpPr>
        <p:spPr>
          <a:xfrm rot="16200000">
            <a:off x="4554159" y="1719730"/>
            <a:ext cx="681144" cy="200055"/>
          </a:xfrm>
          <a:prstGeom prst="rect">
            <a:avLst/>
          </a:prstGeom>
          <a:noFill/>
        </p:spPr>
        <p:txBody>
          <a:bodyPr wrap="square" rtlCol="0">
            <a:spAutoFit/>
          </a:bodyPr>
          <a:lstStyle/>
          <a:p>
            <a:r>
              <a:rPr lang="en-US" sz="700" dirty="0"/>
              <a:t>Stock Price</a:t>
            </a:r>
          </a:p>
        </p:txBody>
      </p:sp>
    </p:spTree>
    <p:extLst>
      <p:ext uri="{BB962C8B-B14F-4D97-AF65-F5344CB8AC3E}">
        <p14:creationId xmlns:p14="http://schemas.microsoft.com/office/powerpoint/2010/main" val="4231479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9EBA-F819-40D3-9375-EF748819C831}"/>
              </a:ext>
            </a:extLst>
          </p:cNvPr>
          <p:cNvSpPr>
            <a:spLocks noGrp="1"/>
          </p:cNvSpPr>
          <p:nvPr>
            <p:ph type="title"/>
          </p:nvPr>
        </p:nvSpPr>
        <p:spPr>
          <a:xfrm>
            <a:off x="643465" y="2009660"/>
            <a:ext cx="3517567" cy="1078990"/>
          </a:xfrm>
        </p:spPr>
        <p:txBody>
          <a:bodyPr anchor="b">
            <a:normAutofit/>
          </a:bodyPr>
          <a:lstStyle/>
          <a:p>
            <a:r>
              <a:rPr lang="en-US" dirty="0"/>
              <a:t>Amazon</a:t>
            </a:r>
          </a:p>
        </p:txBody>
      </p:sp>
      <p:pic>
        <p:nvPicPr>
          <p:cNvPr id="2050" name="Picture 2">
            <a:extLst>
              <a:ext uri="{FF2B5EF4-FFF2-40B4-BE49-F238E27FC236}">
                <a16:creationId xmlns:a16="http://schemas.microsoft.com/office/drawing/2014/main" id="{77129FD1-6E4C-4CBB-979D-9F858B0C9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5" y="497954"/>
            <a:ext cx="3140292" cy="17677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D986D60-CD1F-418A-A5A4-30B83E69E0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70" t="6246" r="8761"/>
          <a:stretch/>
        </p:blipFill>
        <p:spPr bwMode="auto">
          <a:xfrm>
            <a:off x="4878918" y="0"/>
            <a:ext cx="6669617" cy="37773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2E0CADBE-E14A-488E-B0C3-A218599D101A}"/>
              </a:ext>
            </a:extLst>
          </p:cNvPr>
          <p:cNvSpPr txBox="1">
            <a:spLocks/>
          </p:cNvSpPr>
          <p:nvPr/>
        </p:nvSpPr>
        <p:spPr>
          <a:xfrm>
            <a:off x="438151" y="3777396"/>
            <a:ext cx="3877818" cy="2760563"/>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rPr>
              <a:t>The LSTM model is able to predict Amazon’s rise, but it is not nearly as steep</a:t>
            </a:r>
          </a:p>
          <a:p>
            <a:pPr marL="285750" indent="-285750">
              <a:buFont typeface="Arial" panose="020B0604020202020204" pitchFamily="34" charset="0"/>
              <a:buChar char="•"/>
            </a:pPr>
            <a:r>
              <a:rPr lang="en-US" dirty="0">
                <a:solidFill>
                  <a:schemeClr val="bg1"/>
                </a:solidFill>
              </a:rPr>
              <a:t>It also misses some of the volatility in February</a:t>
            </a:r>
          </a:p>
          <a:p>
            <a:pPr marL="285750" indent="-285750">
              <a:buFont typeface="Arial" panose="020B0604020202020204" pitchFamily="34" charset="0"/>
              <a:buChar char="•"/>
            </a:pPr>
            <a:r>
              <a:rPr lang="en-US" dirty="0">
                <a:solidFill>
                  <a:schemeClr val="bg1"/>
                </a:solidFill>
              </a:rPr>
              <a:t>Anecdotally, e-commerce sites in general like China’s Alibaba and JD.com have been seeing similar rises, but not nearly on the scale of Amazon </a:t>
            </a:r>
          </a:p>
        </p:txBody>
      </p:sp>
      <p:sp>
        <p:nvSpPr>
          <p:cNvPr id="11" name="TextBox 10">
            <a:extLst>
              <a:ext uri="{FF2B5EF4-FFF2-40B4-BE49-F238E27FC236}">
                <a16:creationId xmlns:a16="http://schemas.microsoft.com/office/drawing/2014/main" id="{31E50433-8D6A-440F-808E-1C4A4CED0D68}"/>
              </a:ext>
            </a:extLst>
          </p:cNvPr>
          <p:cNvSpPr txBox="1"/>
          <p:nvPr/>
        </p:nvSpPr>
        <p:spPr>
          <a:xfrm>
            <a:off x="5465064" y="594360"/>
            <a:ext cx="228600" cy="67226"/>
          </a:xfrm>
          <a:prstGeom prst="rect">
            <a:avLst/>
          </a:prstGeom>
          <a:solidFill>
            <a:srgbClr val="FFC000"/>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2519F3D8-B21E-47DC-B14F-FBD00C538662}"/>
              </a:ext>
            </a:extLst>
          </p:cNvPr>
          <p:cNvSpPr txBox="1"/>
          <p:nvPr/>
        </p:nvSpPr>
        <p:spPr>
          <a:xfrm>
            <a:off x="5465064" y="780290"/>
            <a:ext cx="228600" cy="67226"/>
          </a:xfrm>
          <a:prstGeom prst="rect">
            <a:avLst/>
          </a:prstGeom>
          <a:solidFill>
            <a:srgbClr val="92D050"/>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0F7433B3-1AF6-4A60-9A73-46D2CBDDD39A}"/>
              </a:ext>
            </a:extLst>
          </p:cNvPr>
          <p:cNvSpPr txBox="1"/>
          <p:nvPr/>
        </p:nvSpPr>
        <p:spPr>
          <a:xfrm>
            <a:off x="5741581" y="497954"/>
            <a:ext cx="1124375" cy="215444"/>
          </a:xfrm>
          <a:prstGeom prst="rect">
            <a:avLst/>
          </a:prstGeom>
          <a:noFill/>
        </p:spPr>
        <p:txBody>
          <a:bodyPr wrap="square" rtlCol="0">
            <a:spAutoFit/>
          </a:bodyPr>
          <a:lstStyle/>
          <a:p>
            <a:r>
              <a:rPr lang="en-US" sz="800" dirty="0"/>
              <a:t>Actual</a:t>
            </a:r>
          </a:p>
        </p:txBody>
      </p:sp>
      <p:sp>
        <p:nvSpPr>
          <p:cNvPr id="14" name="TextBox 13">
            <a:extLst>
              <a:ext uri="{FF2B5EF4-FFF2-40B4-BE49-F238E27FC236}">
                <a16:creationId xmlns:a16="http://schemas.microsoft.com/office/drawing/2014/main" id="{B5C7D0A2-7951-4C4F-A7C9-0055EFA000E1}"/>
              </a:ext>
            </a:extLst>
          </p:cNvPr>
          <p:cNvSpPr txBox="1"/>
          <p:nvPr/>
        </p:nvSpPr>
        <p:spPr>
          <a:xfrm>
            <a:off x="5741581" y="706181"/>
            <a:ext cx="1124375" cy="215444"/>
          </a:xfrm>
          <a:prstGeom prst="rect">
            <a:avLst/>
          </a:prstGeom>
          <a:noFill/>
        </p:spPr>
        <p:txBody>
          <a:bodyPr wrap="square" rtlCol="0">
            <a:spAutoFit/>
          </a:bodyPr>
          <a:lstStyle/>
          <a:p>
            <a:r>
              <a:rPr lang="en-US" sz="800" dirty="0"/>
              <a:t>Predicted</a:t>
            </a:r>
          </a:p>
        </p:txBody>
      </p:sp>
      <p:pic>
        <p:nvPicPr>
          <p:cNvPr id="2056" name="Picture 8" descr="Amazon">
            <a:extLst>
              <a:ext uri="{FF2B5EF4-FFF2-40B4-BE49-F238E27FC236}">
                <a16:creationId xmlns:a16="http://schemas.microsoft.com/office/drawing/2014/main" id="{EC366EC6-2429-45EF-A435-106221D576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117"/>
          <a:stretch/>
        </p:blipFill>
        <p:spPr bwMode="auto">
          <a:xfrm>
            <a:off x="5026343" y="3777396"/>
            <a:ext cx="6465558" cy="289623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E58E124-6E4B-4501-84F6-5B8EAF9E11D8}"/>
              </a:ext>
            </a:extLst>
          </p:cNvPr>
          <p:cNvSpPr txBox="1"/>
          <p:nvPr/>
        </p:nvSpPr>
        <p:spPr>
          <a:xfrm rot="16200000">
            <a:off x="4538346" y="1569061"/>
            <a:ext cx="681144" cy="200055"/>
          </a:xfrm>
          <a:prstGeom prst="rect">
            <a:avLst/>
          </a:prstGeom>
          <a:noFill/>
        </p:spPr>
        <p:txBody>
          <a:bodyPr wrap="square" rtlCol="0">
            <a:spAutoFit/>
          </a:bodyPr>
          <a:lstStyle/>
          <a:p>
            <a:r>
              <a:rPr lang="en-US" sz="700" dirty="0"/>
              <a:t>Stock Price</a:t>
            </a:r>
          </a:p>
        </p:txBody>
      </p:sp>
    </p:spTree>
    <p:extLst>
      <p:ext uri="{BB962C8B-B14F-4D97-AF65-F5344CB8AC3E}">
        <p14:creationId xmlns:p14="http://schemas.microsoft.com/office/powerpoint/2010/main" val="22348402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910</Words>
  <Application>Microsoft Office PowerPoint</Application>
  <PresentationFormat>Widescreen</PresentationFormat>
  <Paragraphs>82</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Bookman Old Style</vt:lpstr>
      <vt:lpstr>Calibri</vt:lpstr>
      <vt:lpstr>Century Gothic</vt:lpstr>
      <vt:lpstr>Franklin Gothic Book</vt:lpstr>
      <vt:lpstr>1_RetrospectVTI</vt:lpstr>
      <vt:lpstr>Stocks and Machine Learning in a Time of Covid</vt:lpstr>
      <vt:lpstr>Purpose:   To use machine learning to predict stock behavior had the March 2020 stock market crash due to the global pandemic not happened </vt:lpstr>
      <vt:lpstr>Background:</vt:lpstr>
      <vt:lpstr>Using Machine Learning to Answer “What If”:</vt:lpstr>
      <vt:lpstr>Training and Testing</vt:lpstr>
      <vt:lpstr>Predicting 2020 Stock Prices</vt:lpstr>
      <vt:lpstr>Teladoc</vt:lpstr>
      <vt:lpstr>American Airlines</vt:lpstr>
      <vt:lpstr>Amazon</vt:lpstr>
      <vt:lpstr>Tesla</vt:lpstr>
      <vt:lpstr>The model more closely followed other investments despite volatility</vt:lpstr>
      <vt:lpstr>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2020-07-22T01:15:16Z</dcterms:created>
  <dcterms:modified xsi:type="dcterms:W3CDTF">2020-07-24T03:33:54Z</dcterms:modified>
</cp:coreProperties>
</file>